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69" r:id="rId2"/>
    <p:sldId id="334" r:id="rId3"/>
    <p:sldId id="333" r:id="rId4"/>
    <p:sldId id="324" r:id="rId5"/>
    <p:sldId id="325" r:id="rId6"/>
    <p:sldId id="304" r:id="rId7"/>
    <p:sldId id="308" r:id="rId8"/>
    <p:sldId id="323" r:id="rId9"/>
    <p:sldId id="335" r:id="rId10"/>
    <p:sldId id="271" r:id="rId11"/>
    <p:sldId id="310" r:id="rId12"/>
    <p:sldId id="305" r:id="rId13"/>
    <p:sldId id="306" r:id="rId14"/>
    <p:sldId id="307" r:id="rId15"/>
    <p:sldId id="292" r:id="rId16"/>
    <p:sldId id="312" r:id="rId17"/>
    <p:sldId id="313" r:id="rId18"/>
    <p:sldId id="314" r:id="rId19"/>
    <p:sldId id="315" r:id="rId20"/>
    <p:sldId id="319" r:id="rId21"/>
    <p:sldId id="320" r:id="rId22"/>
    <p:sldId id="289" r:id="rId23"/>
    <p:sldId id="326" r:id="rId24"/>
    <p:sldId id="321" r:id="rId25"/>
    <p:sldId id="327" r:id="rId26"/>
    <p:sldId id="328" r:id="rId27"/>
    <p:sldId id="329" r:id="rId28"/>
    <p:sldId id="330" r:id="rId29"/>
    <p:sldId id="331" r:id="rId30"/>
    <p:sldId id="332" r:id="rId31"/>
    <p:sldId id="303" r:id="rId32"/>
    <p:sldId id="263" r:id="rId33"/>
    <p:sldId id="322" r:id="rId34"/>
  </p:sldIdLst>
  <p:sldSz cx="9144000" cy="6858000" type="screen4x3"/>
  <p:notesSz cx="6858000" cy="9144000"/>
  <p:defaultTextStyle>
    <a:defPPr>
      <a:defRPr lang="nl-B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6AA9"/>
    <a:srgbClr val="5D7397"/>
    <a:srgbClr val="AFB42F"/>
    <a:srgbClr val="000000"/>
    <a:srgbClr val="4F4F4F"/>
    <a:srgbClr val="141313"/>
    <a:srgbClr val="474746"/>
    <a:srgbClr val="323030"/>
    <a:srgbClr val="811A20"/>
    <a:srgbClr val="1823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02" autoAdjust="0"/>
    <p:restoredTop sz="96437" autoAdjust="0"/>
  </p:normalViewPr>
  <p:slideViewPr>
    <p:cSldViewPr>
      <p:cViewPr varScale="1">
        <p:scale>
          <a:sx n="116" d="100"/>
          <a:sy n="116" d="100"/>
        </p:scale>
        <p:origin x="134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5D8455-2A71-467E-8CAD-D434FA19E6D8}" type="doc">
      <dgm:prSet loTypeId="urn:microsoft.com/office/officeart/2005/8/layout/vList3" loCatId="pictur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nl-BE"/>
        </a:p>
      </dgm:t>
    </dgm:pt>
    <dgm:pt modelId="{F2E8052F-C3E2-4DE1-B10E-DD1F4D67529B}">
      <dgm:prSet phldrT="[Text]" custT="1"/>
      <dgm:spPr/>
      <dgm:t>
        <a:bodyPr/>
        <a:lstStyle/>
        <a:p>
          <a:r>
            <a:rPr lang="en-US" sz="2000" dirty="0" smtClean="0"/>
            <a:t>Use BRAIN to compute the </a:t>
          </a:r>
          <a:r>
            <a:rPr lang="en-US" sz="2000" noProof="0" dirty="0" smtClean="0"/>
            <a:t>aggregated</a:t>
          </a:r>
          <a:r>
            <a:rPr lang="en-US" sz="2000" dirty="0" smtClean="0"/>
            <a:t> isotope distribution and exact </a:t>
          </a:r>
          <a:r>
            <a:rPr lang="en-US" sz="2000" noProof="0" dirty="0" smtClean="0"/>
            <a:t>center-masses</a:t>
          </a:r>
          <a:r>
            <a:rPr lang="en-US" sz="2000" dirty="0" smtClean="0"/>
            <a:t> for the proteins </a:t>
          </a:r>
          <a:endParaRPr lang="en-US" sz="2000" dirty="0"/>
        </a:p>
      </dgm:t>
    </dgm:pt>
    <dgm:pt modelId="{E2CF3E0D-BF64-4C46-8F88-E8D01BCA6389}" type="parTrans" cxnId="{79128BF8-B41E-432F-AF2A-7F1406CFC227}">
      <dgm:prSet/>
      <dgm:spPr/>
      <dgm:t>
        <a:bodyPr/>
        <a:lstStyle/>
        <a:p>
          <a:endParaRPr lang="nl-BE"/>
        </a:p>
      </dgm:t>
    </dgm:pt>
    <dgm:pt modelId="{2688B7F2-A1CC-4EFE-808D-6E90E0B471BB}" type="sibTrans" cxnId="{79128BF8-B41E-432F-AF2A-7F1406CFC227}">
      <dgm:prSet/>
      <dgm:spPr/>
      <dgm:t>
        <a:bodyPr/>
        <a:lstStyle/>
        <a:p>
          <a:endParaRPr lang="nl-BE"/>
        </a:p>
      </dgm:t>
    </dgm:pt>
    <dgm:pt modelId="{3910B20E-1A30-4217-B559-6E64F0C4281E}">
      <dgm:prSet phldrT="[Text]" custT="1"/>
      <dgm:spPr/>
      <dgm:t>
        <a:bodyPr/>
        <a:lstStyle/>
        <a:p>
          <a:r>
            <a:rPr lang="en-US" sz="2000" dirty="0" smtClean="0"/>
            <a:t>Use MIND to learn the </a:t>
          </a:r>
          <a:r>
            <a:rPr lang="en-US" sz="2000" noProof="0" dirty="0" smtClean="0"/>
            <a:t>relation</a:t>
          </a:r>
          <a:r>
            <a:rPr lang="en-US" sz="2000" dirty="0" smtClean="0"/>
            <a:t> between most abundant masses and the monoisotopic masses</a:t>
          </a:r>
          <a:endParaRPr lang="en-US" sz="2000" dirty="0"/>
        </a:p>
      </dgm:t>
    </dgm:pt>
    <dgm:pt modelId="{B80DBBE2-4CA0-4776-8D60-6F80EFA21A90}" type="parTrans" cxnId="{C3EAAB32-F56E-4858-9AB1-8F74C3BE0A3D}">
      <dgm:prSet/>
      <dgm:spPr/>
      <dgm:t>
        <a:bodyPr/>
        <a:lstStyle/>
        <a:p>
          <a:endParaRPr lang="nl-BE"/>
        </a:p>
      </dgm:t>
    </dgm:pt>
    <dgm:pt modelId="{9C06EE03-6BA3-4DE8-B513-7AA566BCB492}" type="sibTrans" cxnId="{C3EAAB32-F56E-4858-9AB1-8F74C3BE0A3D}">
      <dgm:prSet/>
      <dgm:spPr/>
      <dgm:t>
        <a:bodyPr/>
        <a:lstStyle/>
        <a:p>
          <a:endParaRPr lang="nl-BE"/>
        </a:p>
      </dgm:t>
    </dgm:pt>
    <dgm:pt modelId="{B9C1FCC5-A908-4F1E-B34B-D5C395431373}">
      <dgm:prSet phldrT="[Text]" custT="1"/>
      <dgm:spPr/>
      <dgm:t>
        <a:bodyPr/>
        <a:lstStyle/>
        <a:p>
          <a:r>
            <a:rPr lang="en-US" sz="2000" noProof="0" dirty="0" smtClean="0"/>
            <a:t>Take a protein database</a:t>
          </a:r>
          <a:endParaRPr lang="en-US" sz="2000" dirty="0"/>
        </a:p>
      </dgm:t>
    </dgm:pt>
    <dgm:pt modelId="{C5B5B67A-3AE8-44E6-A839-455422EE5F10}" type="parTrans" cxnId="{DB64C271-BBE9-4A31-B9D4-F2E400712BEA}">
      <dgm:prSet/>
      <dgm:spPr/>
      <dgm:t>
        <a:bodyPr/>
        <a:lstStyle/>
        <a:p>
          <a:endParaRPr lang="nl-NL"/>
        </a:p>
      </dgm:t>
    </dgm:pt>
    <dgm:pt modelId="{E5E890A9-DC4F-494F-B9F2-021D1222D522}" type="sibTrans" cxnId="{DB64C271-BBE9-4A31-B9D4-F2E400712BEA}">
      <dgm:prSet/>
      <dgm:spPr/>
      <dgm:t>
        <a:bodyPr/>
        <a:lstStyle/>
        <a:p>
          <a:endParaRPr lang="nl-NL"/>
        </a:p>
      </dgm:t>
    </dgm:pt>
    <dgm:pt modelId="{EE4333EF-7063-4796-8325-3FC2754FF9B6}" type="pres">
      <dgm:prSet presAssocID="{685D8455-2A71-467E-8CAD-D434FA19E6D8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76E3212-CFD8-4C44-BBE4-56A5BDD6ED8D}" type="pres">
      <dgm:prSet presAssocID="{F2E8052F-C3E2-4DE1-B10E-DD1F4D67529B}" presName="composite" presStyleCnt="0"/>
      <dgm:spPr/>
      <dgm:t>
        <a:bodyPr/>
        <a:lstStyle/>
        <a:p>
          <a:endParaRPr lang="en-US"/>
        </a:p>
      </dgm:t>
    </dgm:pt>
    <dgm:pt modelId="{6B767218-DDB1-4B83-9865-B99A61D8AC3A}" type="pres">
      <dgm:prSet presAssocID="{F2E8052F-C3E2-4DE1-B10E-DD1F4D67529B}" presName="imgShp" presStyleLbl="fgImgPlace1" presStyleIdx="0" presStyleCnt="3" custLinFactNeighborY="-8940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133BE03-E2F8-416A-AA79-44B01C39C435}" type="pres">
      <dgm:prSet presAssocID="{F2E8052F-C3E2-4DE1-B10E-DD1F4D67529B}" presName="txShp" presStyleLbl="node1" presStyleIdx="0" presStyleCnt="3">
        <dgm:presLayoutVars>
          <dgm:bulletEnabled val="1"/>
        </dgm:presLayoutVars>
      </dgm:prSet>
      <dgm:spPr>
        <a:prstGeom prst="round2DiagRect">
          <a:avLst/>
        </a:prstGeom>
      </dgm:spPr>
      <dgm:t>
        <a:bodyPr/>
        <a:lstStyle/>
        <a:p>
          <a:endParaRPr lang="nl-BE"/>
        </a:p>
      </dgm:t>
    </dgm:pt>
    <dgm:pt modelId="{51CB2584-788F-48B3-85E5-D9C152FC8B9A}" type="pres">
      <dgm:prSet presAssocID="{2688B7F2-A1CC-4EFE-808D-6E90E0B471BB}" presName="spacing" presStyleCnt="0"/>
      <dgm:spPr/>
      <dgm:t>
        <a:bodyPr/>
        <a:lstStyle/>
        <a:p>
          <a:endParaRPr lang="en-US"/>
        </a:p>
      </dgm:t>
    </dgm:pt>
    <dgm:pt modelId="{6ABED0EB-D365-4E27-A2F7-F7DF51FB2864}" type="pres">
      <dgm:prSet presAssocID="{B9C1FCC5-A908-4F1E-B34B-D5C395431373}" presName="composite" presStyleCnt="0"/>
      <dgm:spPr/>
      <dgm:t>
        <a:bodyPr/>
        <a:lstStyle/>
        <a:p>
          <a:endParaRPr lang="nl-NL"/>
        </a:p>
      </dgm:t>
    </dgm:pt>
    <dgm:pt modelId="{24E938DD-DB62-46C8-A75A-6ADC212D7CBE}" type="pres">
      <dgm:prSet presAssocID="{B9C1FCC5-A908-4F1E-B34B-D5C395431373}" presName="imgShp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nl-NL"/>
        </a:p>
      </dgm:t>
    </dgm:pt>
    <dgm:pt modelId="{4EA502B3-8C56-4C19-A4DB-ADD7989F18C9}" type="pres">
      <dgm:prSet presAssocID="{B9C1FCC5-A908-4F1E-B34B-D5C395431373}" presName="txShp" presStyleLbl="node1" presStyleIdx="1" presStyleCnt="3">
        <dgm:presLayoutVars>
          <dgm:bulletEnabled val="1"/>
        </dgm:presLayoutVars>
      </dgm:prSet>
      <dgm:spPr>
        <a:prstGeom prst="round2DiagRect">
          <a:avLst/>
        </a:prstGeom>
      </dgm:spPr>
      <dgm:t>
        <a:bodyPr/>
        <a:lstStyle/>
        <a:p>
          <a:endParaRPr lang="nl-NL"/>
        </a:p>
      </dgm:t>
    </dgm:pt>
    <dgm:pt modelId="{EFF3ACC9-F0C9-436C-BFC2-98EF2C054147}" type="pres">
      <dgm:prSet presAssocID="{E5E890A9-DC4F-494F-B9F2-021D1222D522}" presName="spacing" presStyleCnt="0"/>
      <dgm:spPr/>
      <dgm:t>
        <a:bodyPr/>
        <a:lstStyle/>
        <a:p>
          <a:endParaRPr lang="nl-NL"/>
        </a:p>
      </dgm:t>
    </dgm:pt>
    <dgm:pt modelId="{411F35FC-E1FE-4540-8EA5-853CBC3ECD1D}" type="pres">
      <dgm:prSet presAssocID="{3910B20E-1A30-4217-B559-6E64F0C4281E}" presName="composite" presStyleCnt="0"/>
      <dgm:spPr/>
      <dgm:t>
        <a:bodyPr/>
        <a:lstStyle/>
        <a:p>
          <a:endParaRPr lang="en-US"/>
        </a:p>
      </dgm:t>
    </dgm:pt>
    <dgm:pt modelId="{9ADF8F13-A5CE-447A-9877-2BB4C6A5EF45}" type="pres">
      <dgm:prSet presAssocID="{3910B20E-1A30-4217-B559-6E64F0C4281E}" presName="imgShp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nl-BE"/>
        </a:p>
      </dgm:t>
    </dgm:pt>
    <dgm:pt modelId="{1D9B8664-E56A-45DF-9B09-72DE4FBEBB88}" type="pres">
      <dgm:prSet presAssocID="{3910B20E-1A30-4217-B559-6E64F0C4281E}" presName="txShp" presStyleLbl="node1" presStyleIdx="2" presStyleCnt="3">
        <dgm:presLayoutVars>
          <dgm:bulletEnabled val="1"/>
        </dgm:presLayoutVars>
      </dgm:prSet>
      <dgm:spPr>
        <a:prstGeom prst="round2DiagRect">
          <a:avLst/>
        </a:prstGeom>
      </dgm:spPr>
      <dgm:t>
        <a:bodyPr/>
        <a:lstStyle/>
        <a:p>
          <a:endParaRPr lang="nl-BE"/>
        </a:p>
      </dgm:t>
    </dgm:pt>
  </dgm:ptLst>
  <dgm:cxnLst>
    <dgm:cxn modelId="{7BBC5381-E7BB-4179-A2EC-B2C31F8D9BE8}" type="presOf" srcId="{B9C1FCC5-A908-4F1E-B34B-D5C395431373}" destId="{4EA502B3-8C56-4C19-A4DB-ADD7989F18C9}" srcOrd="0" destOrd="0" presId="urn:microsoft.com/office/officeart/2005/8/layout/vList3"/>
    <dgm:cxn modelId="{AC03E5BE-2864-472F-A5F8-F1702B201C1F}" type="presOf" srcId="{F2E8052F-C3E2-4DE1-B10E-DD1F4D67529B}" destId="{D133BE03-E2F8-416A-AA79-44B01C39C435}" srcOrd="0" destOrd="0" presId="urn:microsoft.com/office/officeart/2005/8/layout/vList3"/>
    <dgm:cxn modelId="{C3EAAB32-F56E-4858-9AB1-8F74C3BE0A3D}" srcId="{685D8455-2A71-467E-8CAD-D434FA19E6D8}" destId="{3910B20E-1A30-4217-B559-6E64F0C4281E}" srcOrd="2" destOrd="0" parTransId="{B80DBBE2-4CA0-4776-8D60-6F80EFA21A90}" sibTransId="{9C06EE03-6BA3-4DE8-B513-7AA566BCB492}"/>
    <dgm:cxn modelId="{79128BF8-B41E-432F-AF2A-7F1406CFC227}" srcId="{685D8455-2A71-467E-8CAD-D434FA19E6D8}" destId="{F2E8052F-C3E2-4DE1-B10E-DD1F4D67529B}" srcOrd="0" destOrd="0" parTransId="{E2CF3E0D-BF64-4C46-8F88-E8D01BCA6389}" sibTransId="{2688B7F2-A1CC-4EFE-808D-6E90E0B471BB}"/>
    <dgm:cxn modelId="{DB64C271-BBE9-4A31-B9D4-F2E400712BEA}" srcId="{685D8455-2A71-467E-8CAD-D434FA19E6D8}" destId="{B9C1FCC5-A908-4F1E-B34B-D5C395431373}" srcOrd="1" destOrd="0" parTransId="{C5B5B67A-3AE8-44E6-A839-455422EE5F10}" sibTransId="{E5E890A9-DC4F-494F-B9F2-021D1222D522}"/>
    <dgm:cxn modelId="{B8025D5C-978A-4521-8DC5-ED9B234C8C88}" type="presOf" srcId="{685D8455-2A71-467E-8CAD-D434FA19E6D8}" destId="{EE4333EF-7063-4796-8325-3FC2754FF9B6}" srcOrd="0" destOrd="0" presId="urn:microsoft.com/office/officeart/2005/8/layout/vList3"/>
    <dgm:cxn modelId="{60801B1E-5714-4935-BC77-70E0F9573437}" type="presOf" srcId="{3910B20E-1A30-4217-B559-6E64F0C4281E}" destId="{1D9B8664-E56A-45DF-9B09-72DE4FBEBB88}" srcOrd="0" destOrd="0" presId="urn:microsoft.com/office/officeart/2005/8/layout/vList3"/>
    <dgm:cxn modelId="{ECF43645-6D36-4FFC-AE1F-6CFB4B011DEA}" type="presParOf" srcId="{EE4333EF-7063-4796-8325-3FC2754FF9B6}" destId="{976E3212-CFD8-4C44-BBE4-56A5BDD6ED8D}" srcOrd="0" destOrd="0" presId="urn:microsoft.com/office/officeart/2005/8/layout/vList3"/>
    <dgm:cxn modelId="{492FBD10-340D-47E3-8A0E-ED1839F831C9}" type="presParOf" srcId="{976E3212-CFD8-4C44-BBE4-56A5BDD6ED8D}" destId="{6B767218-DDB1-4B83-9865-B99A61D8AC3A}" srcOrd="0" destOrd="0" presId="urn:microsoft.com/office/officeart/2005/8/layout/vList3"/>
    <dgm:cxn modelId="{C16277A3-3CE4-4E52-B92C-6952D46BAE57}" type="presParOf" srcId="{976E3212-CFD8-4C44-BBE4-56A5BDD6ED8D}" destId="{D133BE03-E2F8-416A-AA79-44B01C39C435}" srcOrd="1" destOrd="0" presId="urn:microsoft.com/office/officeart/2005/8/layout/vList3"/>
    <dgm:cxn modelId="{083821EE-A228-4FA7-B632-69A8E5CF2FE0}" type="presParOf" srcId="{EE4333EF-7063-4796-8325-3FC2754FF9B6}" destId="{51CB2584-788F-48B3-85E5-D9C152FC8B9A}" srcOrd="1" destOrd="0" presId="urn:microsoft.com/office/officeart/2005/8/layout/vList3"/>
    <dgm:cxn modelId="{B34EE4AE-D313-4852-9AD4-D0ECEBCFF8DE}" type="presParOf" srcId="{EE4333EF-7063-4796-8325-3FC2754FF9B6}" destId="{6ABED0EB-D365-4E27-A2F7-F7DF51FB2864}" srcOrd="2" destOrd="0" presId="urn:microsoft.com/office/officeart/2005/8/layout/vList3"/>
    <dgm:cxn modelId="{CBBF2A65-2B26-4A1C-B415-256758A9B3B7}" type="presParOf" srcId="{6ABED0EB-D365-4E27-A2F7-F7DF51FB2864}" destId="{24E938DD-DB62-46C8-A75A-6ADC212D7CBE}" srcOrd="0" destOrd="0" presId="urn:microsoft.com/office/officeart/2005/8/layout/vList3"/>
    <dgm:cxn modelId="{44B0E073-F2F8-42A0-B657-B7B640932308}" type="presParOf" srcId="{6ABED0EB-D365-4E27-A2F7-F7DF51FB2864}" destId="{4EA502B3-8C56-4C19-A4DB-ADD7989F18C9}" srcOrd="1" destOrd="0" presId="urn:microsoft.com/office/officeart/2005/8/layout/vList3"/>
    <dgm:cxn modelId="{90136DCE-53F5-4AD1-AEB1-DF6F40304FD9}" type="presParOf" srcId="{EE4333EF-7063-4796-8325-3FC2754FF9B6}" destId="{EFF3ACC9-F0C9-436C-BFC2-98EF2C054147}" srcOrd="3" destOrd="0" presId="urn:microsoft.com/office/officeart/2005/8/layout/vList3"/>
    <dgm:cxn modelId="{15475777-7305-40B1-AA84-65A293C31894}" type="presParOf" srcId="{EE4333EF-7063-4796-8325-3FC2754FF9B6}" destId="{411F35FC-E1FE-4540-8EA5-853CBC3ECD1D}" srcOrd="4" destOrd="0" presId="urn:microsoft.com/office/officeart/2005/8/layout/vList3"/>
    <dgm:cxn modelId="{87A5E5B6-7934-4197-B7FD-3EF012AD3749}" type="presParOf" srcId="{411F35FC-E1FE-4540-8EA5-853CBC3ECD1D}" destId="{9ADF8F13-A5CE-447A-9877-2BB4C6A5EF45}" srcOrd="0" destOrd="0" presId="urn:microsoft.com/office/officeart/2005/8/layout/vList3"/>
    <dgm:cxn modelId="{118FA1A8-29A2-41E3-ACBE-01594B028D8F}" type="presParOf" srcId="{411F35FC-E1FE-4540-8EA5-853CBC3ECD1D}" destId="{1D9B8664-E56A-45DF-9B09-72DE4FBEBB8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33BE03-E2F8-416A-AA79-44B01C39C435}">
      <dsp:nvSpPr>
        <dsp:cNvPr id="0" name=""/>
        <dsp:cNvSpPr/>
      </dsp:nvSpPr>
      <dsp:spPr>
        <a:xfrm rot="10800000">
          <a:off x="1658793" y="968"/>
          <a:ext cx="5472684" cy="1121343"/>
        </a:xfrm>
        <a:prstGeom prst="round2Diag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481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Use BRAIN to compute the </a:t>
          </a:r>
          <a:r>
            <a:rPr lang="en-US" sz="2000" kern="1200" noProof="0" dirty="0" smtClean="0"/>
            <a:t>aggregated</a:t>
          </a:r>
          <a:r>
            <a:rPr lang="en-US" sz="2000" kern="1200" dirty="0" smtClean="0"/>
            <a:t> isotope distribution and exact </a:t>
          </a:r>
          <a:r>
            <a:rPr lang="en-US" sz="2000" kern="1200" noProof="0" dirty="0" smtClean="0"/>
            <a:t>center-masses</a:t>
          </a:r>
          <a:r>
            <a:rPr lang="en-US" sz="2000" kern="1200" dirty="0" smtClean="0"/>
            <a:t> for the proteins </a:t>
          </a:r>
          <a:endParaRPr lang="en-US" sz="2000" kern="1200" dirty="0"/>
        </a:p>
      </dsp:txBody>
      <dsp:txXfrm rot="10800000">
        <a:off x="1713532" y="55707"/>
        <a:ext cx="5363206" cy="1011865"/>
      </dsp:txXfrm>
    </dsp:sp>
    <dsp:sp modelId="{6B767218-DDB1-4B83-9865-B99A61D8AC3A}">
      <dsp:nvSpPr>
        <dsp:cNvPr id="0" name=""/>
        <dsp:cNvSpPr/>
      </dsp:nvSpPr>
      <dsp:spPr>
        <a:xfrm>
          <a:off x="1098122" y="0"/>
          <a:ext cx="1121343" cy="1121343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A502B3-8C56-4C19-A4DB-ADD7989F18C9}">
      <dsp:nvSpPr>
        <dsp:cNvPr id="0" name=""/>
        <dsp:cNvSpPr/>
      </dsp:nvSpPr>
      <dsp:spPr>
        <a:xfrm rot="10800000">
          <a:off x="1658793" y="1457040"/>
          <a:ext cx="5472684" cy="1121343"/>
        </a:xfrm>
        <a:prstGeom prst="round2Diag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481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noProof="0" dirty="0" smtClean="0"/>
            <a:t>Take a protein database</a:t>
          </a:r>
          <a:endParaRPr lang="en-US" sz="2000" kern="1200" dirty="0"/>
        </a:p>
      </dsp:txBody>
      <dsp:txXfrm rot="10800000">
        <a:off x="1713532" y="1511779"/>
        <a:ext cx="5363206" cy="1011865"/>
      </dsp:txXfrm>
    </dsp:sp>
    <dsp:sp modelId="{24E938DD-DB62-46C8-A75A-6ADC212D7CBE}">
      <dsp:nvSpPr>
        <dsp:cNvPr id="0" name=""/>
        <dsp:cNvSpPr/>
      </dsp:nvSpPr>
      <dsp:spPr>
        <a:xfrm>
          <a:off x="1098122" y="1457040"/>
          <a:ext cx="1121343" cy="1121343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9B8664-E56A-45DF-9B09-72DE4FBEBB88}">
      <dsp:nvSpPr>
        <dsp:cNvPr id="0" name=""/>
        <dsp:cNvSpPr/>
      </dsp:nvSpPr>
      <dsp:spPr>
        <a:xfrm rot="10800000">
          <a:off x="1658793" y="2913113"/>
          <a:ext cx="5472684" cy="1121343"/>
        </a:xfrm>
        <a:prstGeom prst="round2Diag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481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Use MIND to learn the </a:t>
          </a:r>
          <a:r>
            <a:rPr lang="en-US" sz="2000" kern="1200" noProof="0" dirty="0" smtClean="0"/>
            <a:t>relation</a:t>
          </a:r>
          <a:r>
            <a:rPr lang="en-US" sz="2000" kern="1200" dirty="0" smtClean="0"/>
            <a:t> between most abundant masses and the monoisotopic masses</a:t>
          </a:r>
          <a:endParaRPr lang="en-US" sz="2000" kern="1200" dirty="0"/>
        </a:p>
      </dsp:txBody>
      <dsp:txXfrm rot="10800000">
        <a:off x="1713532" y="2967852"/>
        <a:ext cx="5363206" cy="1011865"/>
      </dsp:txXfrm>
    </dsp:sp>
    <dsp:sp modelId="{9ADF8F13-A5CE-447A-9877-2BB4C6A5EF45}">
      <dsp:nvSpPr>
        <dsp:cNvPr id="0" name=""/>
        <dsp:cNvSpPr/>
      </dsp:nvSpPr>
      <dsp:spPr>
        <a:xfrm>
          <a:off x="1098122" y="2913113"/>
          <a:ext cx="1121343" cy="1121343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34D8A6-E91F-2349-9524-29B4C5A5DC24}" type="datetimeFigureOut">
              <a:rPr lang="nl-NL" smtClean="0"/>
              <a:t>4-1-2024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21A2C-3C7C-D545-A329-5793AF5DBC8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862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21A2C-3C7C-D545-A329-5793AF5DBC8F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665801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21A2C-3C7C-D545-A329-5793AF5DBC8F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6230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21A2C-3C7C-D545-A329-5793AF5DBC8F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5347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F724A0-C545-4CD2-BCDA-461CA57C1425}" type="slidenum">
              <a:rPr lang="nl-BE" smtClean="0"/>
              <a:pPr>
                <a:defRPr/>
              </a:pPr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45979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21A2C-3C7C-D545-A329-5793AF5DBC8F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23956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21A2C-3C7C-D545-A329-5793AF5DBC8F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096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21A2C-3C7C-D545-A329-5793AF5DBC8F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67447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21A2C-3C7C-D545-A329-5793AF5DBC8F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3106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21A2C-3C7C-D545-A329-5793AF5DBC8F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98039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21A2C-3C7C-D545-A329-5793AF5DBC8F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20326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F724A0-C545-4CD2-BCDA-461CA57C1425}" type="slidenum">
              <a:rPr lang="nl-BE" smtClean="0"/>
              <a:pPr>
                <a:defRPr/>
              </a:pPr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3878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21A2C-3C7C-D545-A329-5793AF5DBC8F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57149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21A2C-3C7C-D545-A329-5793AF5DBC8F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408145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F724A0-C545-4CD2-BCDA-461CA57C1425}" type="slidenum">
              <a:rPr lang="nl-BE" smtClean="0"/>
              <a:pPr>
                <a:defRPr/>
              </a:pPr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82968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21A2C-3C7C-D545-A329-5793AF5DBC8F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4912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21A2C-3C7C-D545-A329-5793AF5DBC8F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1628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BE79E-9E95-4619-9E04-2E562F3A639B}" type="slidenum">
              <a:rPr lang="nl-BE" smtClean="0"/>
              <a:pPr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48289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21A2C-3C7C-D545-A329-5793AF5DBC8F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1201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21A2C-3C7C-D545-A329-5793AF5DBC8F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0195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21A2C-3C7C-D545-A329-5793AF5DBC8F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7385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21A2C-3C7C-D545-A329-5793AF5DBC8F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13512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21A2C-3C7C-D545-A329-5793AF5DBC8F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1403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 descr="foto-1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5"/>
          <a:stretch/>
        </p:blipFill>
        <p:spPr>
          <a:xfrm>
            <a:off x="0" y="0"/>
            <a:ext cx="9144000" cy="3870745"/>
          </a:xfrm>
          <a:prstGeom prst="rect">
            <a:avLst/>
          </a:prstGeom>
        </p:spPr>
      </p:pic>
      <p:pic>
        <p:nvPicPr>
          <p:cNvPr id="14" name="Afbeelding 13" descr="logo-slide-titel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8784976" cy="6535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3648" y="4293096"/>
            <a:ext cx="6984776" cy="630982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3648" y="4941122"/>
            <a:ext cx="6984776" cy="43204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4F4F4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14823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logo-slid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76200"/>
            <a:ext cx="8869680" cy="66873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8640960" cy="549844"/>
          </a:xfrm>
          <a:ln>
            <a:noFill/>
          </a:ln>
        </p:spPr>
        <p:txBody>
          <a:bodyPr>
            <a:normAutofit/>
          </a:bodyPr>
          <a:lstStyle>
            <a:lvl1pPr algn="l">
              <a:defRPr sz="24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836712"/>
            <a:ext cx="8640960" cy="5040560"/>
          </a:xfrm>
        </p:spPr>
        <p:txBody>
          <a:bodyPr/>
          <a:lstStyle>
            <a:lvl1pPr>
              <a:buFont typeface="Wingdings" pitchFamily="2" charset="2"/>
              <a:buChar char="§"/>
              <a:defRPr sz="2800">
                <a:solidFill>
                  <a:srgbClr val="474746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buFont typeface="Wingdings" pitchFamily="2" charset="2"/>
              <a:buChar char="§"/>
              <a:defRPr sz="2400">
                <a:solidFill>
                  <a:srgbClr val="474746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buFont typeface="Wingdings" pitchFamily="2" charset="2"/>
              <a:buChar char="§"/>
              <a:defRPr sz="2000">
                <a:solidFill>
                  <a:srgbClr val="474746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buFont typeface="Wingdings" pitchFamily="2" charset="2"/>
              <a:buChar char="§"/>
              <a:defRPr sz="1600">
                <a:solidFill>
                  <a:srgbClr val="474746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buFont typeface="Wingdings" pitchFamily="2" charset="2"/>
              <a:buChar char="§"/>
              <a:defRPr sz="1600">
                <a:solidFill>
                  <a:srgbClr val="474746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BE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179512" y="6381328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6559652E-C199-334F-9320-471B095246A8}" type="datetime1">
              <a:rPr lang="nl-BE"/>
              <a:pPr/>
              <a:t>4/01/2024</a:t>
            </a:fld>
            <a:endParaRPr lang="nl-BE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1760" y="6381328"/>
            <a:ext cx="4464496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8264" y="6382916"/>
            <a:ext cx="752475" cy="365125"/>
          </a:xfrm>
        </p:spPr>
        <p:txBody>
          <a:bodyPr/>
          <a:lstStyle>
            <a:lvl1pPr>
              <a:defRPr/>
            </a:lvl1pPr>
          </a:lstStyle>
          <a:p>
            <a:fld id="{BBB2625E-E22D-324D-B6D3-F6234E5E9FE9}" type="slidenum">
              <a:rPr lang="nl-BE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6644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62C2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fbeelding 8" descr="logo-slide-titel-wit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24468"/>
            <a:ext cx="8640960" cy="640267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755576" y="836712"/>
            <a:ext cx="6984776" cy="630982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tussenslide</a:t>
            </a:r>
            <a:endParaRPr lang="nl-BE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55576" y="1484738"/>
            <a:ext cx="6984776" cy="43204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Ondertitel</a:t>
            </a:r>
            <a:r>
              <a:rPr lang="en-US" dirty="0" smtClean="0"/>
              <a:t> </a:t>
            </a:r>
            <a:r>
              <a:rPr lang="en-US" dirty="0" err="1" smtClean="0"/>
              <a:t>tussenslide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63296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0C988CC6-97EB-4A45-9195-47EF7C52919D}" type="datetime1">
              <a:rPr lang="nl-BE"/>
              <a:pPr/>
              <a:t>4/01/2024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0476D89C-E8B9-AE4E-B6DF-5DF853DAFA02}" type="slidenum">
              <a:rPr lang="nl-BE"/>
              <a:pPr/>
              <a:t>‹#›</a:t>
            </a:fld>
            <a:endParaRPr 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-105" charset="-128"/>
          <a:cs typeface="ＭＳ Ｐゴシック" pitchFamily="-10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-105" charset="-128"/>
          <a:cs typeface="ＭＳ Ｐゴシック" pitchFamily="-10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-105" charset="-128"/>
          <a:cs typeface="ＭＳ Ｐゴシック" pitchFamily="-10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-105" charset="-128"/>
          <a:cs typeface="ＭＳ Ｐゴシック" pitchFamily="-10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0.png"/><Relationship Id="rId4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ti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emf"/><Relationship Id="rId4" Type="http://schemas.openxmlformats.org/officeDocument/2006/relationships/image" Target="../media/image62.t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hyperlink" Target="http://www.google.be/url?sa=i&amp;rct=j&amp;q=&amp;esrc=s&amp;frm=1&amp;source=images&amp;cd=&amp;cad=rja&amp;docid=FpyOAxDQWuvTpM&amp;tbnid=9hIozJ39T_oN2M:&amp;ved=0CAUQjRw&amp;url=http://en.wikipedia.org/wiki/University_of_Warsaw&amp;ei=yIQEU5zTDIGI0AWrg4HABw&amp;bvm=bv.61535280,d.d2k&amp;psig=AFQjCNFeFj7vIYiyvbMdD5pB5xAQP6FQnQ&amp;ust=1392891383598497" TargetMode="External"/><Relationship Id="rId9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0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17.png"/><Relationship Id="rId4" Type="http://schemas.openxmlformats.org/officeDocument/2006/relationships/image" Target="../media/image1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-274731" y="-81394"/>
            <a:ext cx="9649072" cy="698477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616" t="23077" r="7691" b="26923"/>
          <a:stretch/>
        </p:blipFill>
        <p:spPr bwMode="auto">
          <a:xfrm>
            <a:off x="5004048" y="404664"/>
            <a:ext cx="3572704" cy="21602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vak 6"/>
          <p:cNvSpPr txBox="1"/>
          <p:nvPr/>
        </p:nvSpPr>
        <p:spPr>
          <a:xfrm>
            <a:off x="5220072" y="2667473"/>
            <a:ext cx="27363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Duty cycle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Mass accuracy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Mass resolution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Vacuum depth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Sensitivity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reproducibility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098" name="Picture 2" descr="Image result for white bmw on black backgroun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8595"/>
            <a:ext cx="4745792" cy="296612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vak 1"/>
          <p:cNvSpPr txBox="1"/>
          <p:nvPr/>
        </p:nvSpPr>
        <p:spPr>
          <a:xfrm>
            <a:off x="539552" y="2636912"/>
            <a:ext cx="27363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Max. speed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Max. torque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Engine power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Wheel base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Suspension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Tyre aspect ratio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4" name="Rechte verbindingslijn met pijl 3"/>
          <p:cNvCxnSpPr/>
          <p:nvPr/>
        </p:nvCxnSpPr>
        <p:spPr>
          <a:xfrm flipH="1">
            <a:off x="7092280" y="3140968"/>
            <a:ext cx="864096" cy="0"/>
          </a:xfrm>
          <a:prstGeom prst="straightConnector1">
            <a:avLst/>
          </a:prstGeom>
          <a:ln w="412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/>
          <p:cNvCxnSpPr/>
          <p:nvPr/>
        </p:nvCxnSpPr>
        <p:spPr>
          <a:xfrm flipH="1">
            <a:off x="7092280" y="3445737"/>
            <a:ext cx="864096" cy="0"/>
          </a:xfrm>
          <a:prstGeom prst="straightConnector1">
            <a:avLst/>
          </a:prstGeom>
          <a:ln w="412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/>
          <p:cNvSpPr txBox="1"/>
          <p:nvPr/>
        </p:nvSpPr>
        <p:spPr>
          <a:xfrm>
            <a:off x="1489909" y="4869160"/>
            <a:ext cx="221799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</a:p>
          <a:p>
            <a:r>
              <a:rPr lang="en-GB" sz="3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DOWN</a:t>
            </a:r>
          </a:p>
          <a:p>
            <a:r>
              <a:rPr lang="en-GB" sz="3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 unknowns</a:t>
            </a:r>
            <a:endParaRPr lang="en-GB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100" name="Picture 4" descr="Image result for myoglobine structur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556" y="4366208"/>
            <a:ext cx="2239516" cy="2473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kstvak 12"/>
          <p:cNvSpPr txBox="1"/>
          <p:nvPr/>
        </p:nvSpPr>
        <p:spPr>
          <a:xfrm>
            <a:off x="8110696" y="2988919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</a:rPr>
              <a:t>$$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35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L -0.27136 -0.54792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76" y="-27407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/>
      <p:bldP spid="2" grpId="0" uiExpand="1" build="allAtOnce"/>
      <p:bldP spid="5" grpId="0"/>
      <p:bldP spid="5" grpId="1"/>
      <p:bldP spid="13" grpId="0"/>
      <p:bldP spid="1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Can we predict the monoisotopic mass based on the most abundant mass?</a:t>
            </a:r>
            <a:endParaRPr lang="en-GB" dirty="0"/>
          </a:p>
        </p:txBody>
      </p:sp>
      <p:sp>
        <p:nvSpPr>
          <p:cNvPr id="4" name="Rechthoek 3"/>
          <p:cNvSpPr/>
          <p:nvPr/>
        </p:nvSpPr>
        <p:spPr>
          <a:xfrm>
            <a:off x="2123728" y="6381328"/>
            <a:ext cx="5138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Claesen et al., </a:t>
            </a:r>
            <a:r>
              <a:rPr lang="en-US" i="1" dirty="0" smtClean="0"/>
              <a:t>J </a:t>
            </a:r>
            <a:r>
              <a:rPr lang="en-US" i="1" dirty="0"/>
              <a:t>Am </a:t>
            </a:r>
            <a:r>
              <a:rPr lang="en-US" i="1" dirty="0" err="1"/>
              <a:t>Soc</a:t>
            </a:r>
            <a:r>
              <a:rPr lang="en-US" i="1" dirty="0"/>
              <a:t> Mass </a:t>
            </a:r>
            <a:r>
              <a:rPr lang="en-US" i="1" dirty="0" err="1"/>
              <a:t>Spectrom</a:t>
            </a:r>
            <a:r>
              <a:rPr lang="en-US" i="1" dirty="0" smtClean="0"/>
              <a:t>.,</a:t>
            </a:r>
            <a:r>
              <a:rPr lang="en-US" dirty="0" smtClean="0"/>
              <a:t> </a:t>
            </a:r>
            <a:r>
              <a:rPr lang="en-US" b="1" dirty="0" smtClean="0"/>
              <a:t>2012.</a:t>
            </a:r>
            <a:endParaRPr lang="en-GB" b="1" dirty="0"/>
          </a:p>
        </p:txBody>
      </p:sp>
      <p:graphicFrame>
        <p:nvGraphicFramePr>
          <p:cNvPr id="5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1933661"/>
              </p:ext>
            </p:extLst>
          </p:nvPr>
        </p:nvGraphicFramePr>
        <p:xfrm>
          <a:off x="0" y="1232599"/>
          <a:ext cx="8229600" cy="4035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hthoek 6"/>
          <p:cNvSpPr/>
          <p:nvPr/>
        </p:nvSpPr>
        <p:spPr>
          <a:xfrm>
            <a:off x="1835696" y="5640010"/>
            <a:ext cx="4102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 smtClean="0"/>
              <a:t>MIND = </a:t>
            </a:r>
            <a:r>
              <a:rPr lang="en-US" dirty="0" err="1" smtClean="0"/>
              <a:t>MonoIsotopic</a:t>
            </a:r>
            <a:r>
              <a:rPr lang="en-US" dirty="0" smtClean="0"/>
              <a:t> </a:t>
            </a:r>
            <a:r>
              <a:rPr lang="en-US" dirty="0" err="1" smtClean="0"/>
              <a:t>liNear</a:t>
            </a:r>
            <a:r>
              <a:rPr lang="en-US" dirty="0" smtClean="0"/>
              <a:t> </a:t>
            </a:r>
            <a:r>
              <a:rPr lang="en-US" dirty="0" err="1" smtClean="0"/>
              <a:t>PreDictor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6060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D:\old work\vito\PhD students\Piotr\rockwood\Application note\tex\residuals_massupto10to5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435" y="2837838"/>
            <a:ext cx="3456385" cy="345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Can we predict the monoisotopic mass based on the most abundant mass?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0891"/>
            <a:ext cx="5379939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971445" y="4680220"/>
            <a:ext cx="2411911" cy="295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Most abundant mass (Da)</a:t>
            </a:r>
            <a:endParaRPr kumimoji="0" lang="en-US" altLang="en-US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 rot="16200000">
            <a:off x="-750167" y="2547730"/>
            <a:ext cx="2061840" cy="24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Monoisotopic mass (Da)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hthoek 7"/>
          <p:cNvSpPr/>
          <p:nvPr/>
        </p:nvSpPr>
        <p:spPr>
          <a:xfrm>
            <a:off x="2915816" y="6453336"/>
            <a:ext cx="3664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Dittwald et al.,</a:t>
            </a:r>
            <a:r>
              <a:rPr lang="en-US" i="1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 Anal</a:t>
            </a:r>
            <a:r>
              <a:rPr lang="en-US" i="1" dirty="0">
                <a:solidFill>
                  <a:srgbClr val="000000"/>
                </a:solidFill>
                <a:latin typeface="Helvetica" panose="020B0604020202020204" pitchFamily="34" charset="0"/>
              </a:rPr>
              <a:t>. Chem.</a:t>
            </a:r>
            <a:r>
              <a:rPr lang="en-US" dirty="0">
                <a:solidFill>
                  <a:srgbClr val="000000"/>
                </a:solidFill>
                <a:latin typeface="Helvetica" panose="020B0604020202020204" pitchFamily="34" charset="0"/>
              </a:rPr>
              <a:t>, </a:t>
            </a:r>
            <a:r>
              <a:rPr lang="en-US" b="1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2013.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vak 5"/>
              <p:cNvSpPr txBox="1"/>
              <p:nvPr/>
            </p:nvSpPr>
            <p:spPr>
              <a:xfrm>
                <a:off x="5460051" y="1205018"/>
                <a:ext cx="31057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𝑀𝑜𝑛𝑜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B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nl-B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nl-B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𝑀𝑜𝑠𝑡𝐴𝑏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kstvak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051" y="1205018"/>
                <a:ext cx="3105722" cy="276999"/>
              </a:xfrm>
              <a:prstGeom prst="rect">
                <a:avLst/>
              </a:prstGeom>
              <a:blipFill>
                <a:blip r:embed="rId5"/>
                <a:stretch>
                  <a:fillRect l="-1179" t="-2222" r="-196" b="-3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kstvak 6"/>
              <p:cNvSpPr txBox="1"/>
              <p:nvPr/>
            </p:nvSpPr>
            <p:spPr>
              <a:xfrm>
                <a:off x="1226331" y="5266682"/>
                <a:ext cx="2927275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nl-BE" b="0" i="0" smtClean="0">
                          <a:latin typeface="Cambria Math" panose="02040503050406030204" pitchFamily="18" charset="0"/>
                        </a:rPr>
                        <m:t>residuals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𝑀𝑜𝑛𝑜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𝑀𝑜𝑛𝑜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kstvak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331" y="5266682"/>
                <a:ext cx="2927275" cy="284437"/>
              </a:xfrm>
              <a:prstGeom prst="rect">
                <a:avLst/>
              </a:prstGeom>
              <a:blipFill>
                <a:blip r:embed="rId6"/>
                <a:stretch>
                  <a:fillRect l="-833" t="-17021" b="-170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kstvak 2"/>
          <p:cNvSpPr txBox="1"/>
          <p:nvPr/>
        </p:nvSpPr>
        <p:spPr>
          <a:xfrm>
            <a:off x="2552983" y="5589244"/>
            <a:ext cx="1958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True  -  Predicted</a:t>
            </a:r>
            <a:endParaRPr lang="en-GB" dirty="0"/>
          </a:p>
        </p:txBody>
      </p:sp>
      <p:sp>
        <p:nvSpPr>
          <p:cNvPr id="10" name="Tekstvak 9"/>
          <p:cNvSpPr txBox="1"/>
          <p:nvPr/>
        </p:nvSpPr>
        <p:spPr>
          <a:xfrm>
            <a:off x="5447435" y="815073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Model 1:</a:t>
            </a:r>
            <a:endParaRPr lang="en-GB" dirty="0"/>
          </a:p>
        </p:txBody>
      </p:sp>
      <p:cxnSp>
        <p:nvCxnSpPr>
          <p:cNvPr id="15" name="Rechte verbindingslijn met pijl 14"/>
          <p:cNvCxnSpPr/>
          <p:nvPr/>
        </p:nvCxnSpPr>
        <p:spPr>
          <a:xfrm>
            <a:off x="4572000" y="5445224"/>
            <a:ext cx="8754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kstvak 15"/>
          <p:cNvSpPr txBox="1"/>
          <p:nvPr/>
        </p:nvSpPr>
        <p:spPr>
          <a:xfrm>
            <a:off x="2167813" y="1184405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myoglobine</a:t>
            </a:r>
            <a:endParaRPr lang="en-GB" dirty="0"/>
          </a:p>
        </p:txBody>
      </p:sp>
      <p:cxnSp>
        <p:nvCxnSpPr>
          <p:cNvPr id="18" name="Rechte verbindingslijn met pijl 17"/>
          <p:cNvCxnSpPr/>
          <p:nvPr/>
        </p:nvCxnSpPr>
        <p:spPr>
          <a:xfrm flipH="1">
            <a:off x="1552216" y="1459222"/>
            <a:ext cx="575541" cy="355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52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3" grpId="0"/>
      <p:bldP spid="10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Can we predict the monoisotopic mass based on the most abundant mass?</a:t>
            </a:r>
          </a:p>
        </p:txBody>
      </p:sp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796" y="904467"/>
            <a:ext cx="6693860" cy="5017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CCCCCC"/>
                  </a:outerShdw>
                </a:effectLst>
              </a14:hiddenEffects>
            </a:ext>
          </a:extLst>
        </p:spPr>
      </p:pic>
      <p:cxnSp>
        <p:nvCxnSpPr>
          <p:cNvPr id="3082" name="AutoShape 10"/>
          <p:cNvCxnSpPr>
            <a:cxnSpLocks noChangeShapeType="1"/>
          </p:cNvCxnSpPr>
          <p:nvPr/>
        </p:nvCxnSpPr>
        <p:spPr bwMode="auto">
          <a:xfrm flipH="1">
            <a:off x="2284836" y="3018919"/>
            <a:ext cx="1254944" cy="0"/>
          </a:xfrm>
          <a:prstGeom prst="straightConnector1">
            <a:avLst/>
          </a:prstGeom>
          <a:noFill/>
          <a:ln w="12700">
            <a:solidFill>
              <a:srgbClr val="0000C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CCCCCC"/>
                  </a:outerShdw>
                </a:effectLst>
              </a14:hiddenEffects>
            </a:ext>
          </a:extLst>
        </p:spPr>
      </p:cxnSp>
      <p:cxnSp>
        <p:nvCxnSpPr>
          <p:cNvPr id="3083" name="AutoShape 11"/>
          <p:cNvCxnSpPr>
            <a:cxnSpLocks noChangeShapeType="1"/>
          </p:cNvCxnSpPr>
          <p:nvPr/>
        </p:nvCxnSpPr>
        <p:spPr bwMode="auto">
          <a:xfrm flipH="1">
            <a:off x="2284836" y="3306951"/>
            <a:ext cx="1254944" cy="0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CCCCCC"/>
                  </a:outerShdw>
                </a:effectLst>
              </a14:hiddenEffects>
            </a:ext>
          </a:extLst>
        </p:spPr>
      </p:cxnSp>
      <p:cxnSp>
        <p:nvCxnSpPr>
          <p:cNvPr id="3084" name="AutoShape 12"/>
          <p:cNvCxnSpPr>
            <a:cxnSpLocks noChangeShapeType="1"/>
          </p:cNvCxnSpPr>
          <p:nvPr/>
        </p:nvCxnSpPr>
        <p:spPr bwMode="auto">
          <a:xfrm flipH="1">
            <a:off x="2284836" y="3594983"/>
            <a:ext cx="1254944" cy="0"/>
          </a:xfrm>
          <a:prstGeom prst="straightConnector1">
            <a:avLst/>
          </a:prstGeom>
          <a:noFill/>
          <a:ln w="12700" algn="ctr">
            <a:solidFill>
              <a:srgbClr val="D6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CCCCCC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kstvak 6"/>
              <p:cNvSpPr txBox="1"/>
              <p:nvPr/>
            </p:nvSpPr>
            <p:spPr>
              <a:xfrm>
                <a:off x="2320850" y="5991091"/>
                <a:ext cx="505946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nl-BE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approximate</m:t>
                      </m:r>
                      <m:r>
                        <m:rPr>
                          <m:nor/>
                        </m:rPr>
                        <a:rPr lang="nl-BE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nl-BE" sz="16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nl-BE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ifference</m:t>
                      </m:r>
                      <m:r>
                        <m:rPr>
                          <m:nor/>
                        </m:rPr>
                        <a:rPr lang="nl-BE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nl-BE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between</m:t>
                      </m:r>
                      <m:r>
                        <m:rPr>
                          <m:nor/>
                        </m:rPr>
                        <a:rPr lang="nl-BE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isotopes</m:t>
                      </m:r>
                      <m:r>
                        <m:rPr>
                          <m:nor/>
                        </m:rPr>
                        <a:rPr lang="nl-BE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nl-B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nl-BE" sz="1600" b="0" i="1" smtClean="0">
                          <a:latin typeface="Cambria Math" panose="02040503050406030204" pitchFamily="18" charset="0"/>
                        </a:rPr>
                        <m:t>1.0025</m:t>
                      </m:r>
                      <m:r>
                        <a:rPr lang="nl-B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 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kstvak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850" y="5991091"/>
                <a:ext cx="5059462" cy="246221"/>
              </a:xfrm>
              <a:prstGeom prst="rect">
                <a:avLst/>
              </a:prstGeom>
              <a:blipFill>
                <a:blip r:embed="rId4"/>
                <a:stretch>
                  <a:fillRect l="-843" b="-3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eft Brace 11"/>
          <p:cNvSpPr/>
          <p:nvPr/>
        </p:nvSpPr>
        <p:spPr>
          <a:xfrm>
            <a:off x="1559182" y="2998015"/>
            <a:ext cx="144016" cy="288032"/>
          </a:xfrm>
          <a:prstGeom prst="leftBrace">
            <a:avLst>
              <a:gd name="adj1" fmla="val 19618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Left Brace 26"/>
          <p:cNvSpPr/>
          <p:nvPr/>
        </p:nvSpPr>
        <p:spPr>
          <a:xfrm>
            <a:off x="1559182" y="3306951"/>
            <a:ext cx="144016" cy="288032"/>
          </a:xfrm>
          <a:prstGeom prst="leftBrace">
            <a:avLst>
              <a:gd name="adj1" fmla="val 19618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Bent-Up Arrow 13"/>
          <p:cNvSpPr/>
          <p:nvPr/>
        </p:nvSpPr>
        <p:spPr>
          <a:xfrm rot="5400000">
            <a:off x="221039" y="4634956"/>
            <a:ext cx="2424148" cy="636554"/>
          </a:xfrm>
          <a:prstGeom prst="bentUpArrow">
            <a:avLst>
              <a:gd name="adj1" fmla="val 7562"/>
              <a:gd name="adj2" fmla="val 8288"/>
              <a:gd name="adj3" fmla="val 288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Isosceles Triangle 14"/>
          <p:cNvSpPr/>
          <p:nvPr/>
        </p:nvSpPr>
        <p:spPr>
          <a:xfrm>
            <a:off x="989325" y="3079215"/>
            <a:ext cx="269305" cy="271314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1523736" y="851303"/>
            <a:ext cx="6923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Interesting pattern between residuals and most abundant mass!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395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27" grpId="0" animBg="1"/>
      <p:bldP spid="14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Can we predict the monoisotopic mass based on the most abundant mass?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844696"/>
            <a:ext cx="6426058" cy="4816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275856" y="5396674"/>
            <a:ext cx="2448272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Most abundant mass (Da)</a:t>
            </a:r>
            <a:endParaRPr kumimoji="0" lang="en-US" altLang="en-US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 rot="16200000">
            <a:off x="-476099" y="2987208"/>
            <a:ext cx="2664296" cy="176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Residuals - rounded residuals</a:t>
            </a:r>
            <a:endParaRPr kumimoji="0" lang="en-US" altLang="en-US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kstvak 2"/>
              <p:cNvSpPr txBox="1"/>
              <p:nvPr/>
            </p:nvSpPr>
            <p:spPr>
              <a:xfrm>
                <a:off x="899592" y="3007550"/>
                <a:ext cx="75121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nl-BE" sz="2400" b="0" i="1" smtClean="0">
                              <a:latin typeface="Cambria Math" panose="02040503050406030204" pitchFamily="18" charset="0"/>
                            </a:rPr>
                            <m:t>𝑀𝐼𝑁𝐷</m:t>
                          </m:r>
                        </m:sub>
                      </m:sSub>
                      <m:r>
                        <a:rPr lang="nl-B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nl-BE" sz="2400" i="1">
                              <a:latin typeface="Cambria Math" panose="02040503050406030204" pitchFamily="18" charset="0"/>
                            </a:rPr>
                            <m:t>𝑀𝑜𝑛𝑜</m:t>
                          </m:r>
                        </m:sub>
                      </m:sSub>
                      <m:r>
                        <a:rPr lang="nl-BE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B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nl-BE" sz="2400" b="0" i="0" smtClean="0">
                              <a:latin typeface="Cambria Math" panose="02040503050406030204" pitchFamily="18" charset="0"/>
                            </a:rPr>
                            <m:t>fractional</m:t>
                          </m:r>
                          <m:r>
                            <a:rPr lang="nl-BE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nl-BE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nl-BE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nl-BE" sz="2400" b="0" i="0" smtClean="0"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nl-BE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l-BE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nl-B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nl-B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sz="2400" b="0" i="1" smtClean="0">
                              <a:latin typeface="Cambria Math" panose="02040503050406030204" pitchFamily="18" charset="0"/>
                            </a:rPr>
                            <m:t>−1,0,1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" name="Tekstvak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3007550"/>
                <a:ext cx="7512121" cy="369332"/>
              </a:xfrm>
              <a:prstGeom prst="rect">
                <a:avLst/>
              </a:prstGeom>
              <a:blipFill>
                <a:blip r:embed="rId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kstvak 6"/>
              <p:cNvSpPr txBox="1"/>
              <p:nvPr/>
            </p:nvSpPr>
            <p:spPr>
              <a:xfrm>
                <a:off x="3563888" y="1833790"/>
                <a:ext cx="4010367" cy="83099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 anchor="ctr">
                <a:spAutoFit/>
              </a:bodyPr>
              <a:lstStyle/>
              <a:p>
                <a:endParaRPr lang="nl-BE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nl-BE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nor/>
                        </m:rPr>
                        <a:rPr lang="nl-BE" b="0" i="0" smtClean="0">
                          <a:latin typeface="Cambria Math" panose="02040503050406030204" pitchFamily="18" charset="0"/>
                        </a:rPr>
                        <m:t>ractional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𝑀𝑜𝑠𝑡𝐴𝑏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GB" dirty="0" smtClean="0"/>
              </a:p>
              <a:p>
                <a:pPr algn="ctr"/>
                <a:endParaRPr lang="en-GB" dirty="0"/>
              </a:p>
            </p:txBody>
          </p:sp>
        </mc:Choice>
        <mc:Fallback xmlns="">
          <p:sp>
            <p:nvSpPr>
              <p:cNvPr id="7" name="Tekstvak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1833790"/>
                <a:ext cx="4010367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kstvak 7"/>
          <p:cNvSpPr txBox="1"/>
          <p:nvPr/>
        </p:nvSpPr>
        <p:spPr>
          <a:xfrm>
            <a:off x="3502476" y="183379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Model 2:</a:t>
            </a:r>
            <a:endParaRPr lang="en-GB" dirty="0"/>
          </a:p>
        </p:txBody>
      </p:sp>
      <p:sp>
        <p:nvSpPr>
          <p:cNvPr id="6" name="Tekstvak 5"/>
          <p:cNvSpPr txBox="1"/>
          <p:nvPr/>
        </p:nvSpPr>
        <p:spPr>
          <a:xfrm>
            <a:off x="1550002" y="3653881"/>
            <a:ext cx="68275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Remember:</a:t>
            </a:r>
          </a:p>
          <a:p>
            <a:r>
              <a:rPr lang="en-GB" dirty="0" smtClean="0"/>
              <a:t>Manipulate most abundant mass with multiplication and additions</a:t>
            </a:r>
          </a:p>
          <a:p>
            <a:r>
              <a:rPr lang="en-GB" dirty="0" smtClean="0"/>
              <a:t>Found a way to compute the factors for this manipulation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978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" grpId="0"/>
      <p:bldP spid="7" grpId="0" animBg="1"/>
      <p:bldP spid="7" grpId="1" animBg="1"/>
      <p:bldP spid="8" grpId="0"/>
      <p:bldP spid="8" grpId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Can we predict the monoisotopic mass based on the most abundant mass?</a:t>
            </a:r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703" y="1196752"/>
            <a:ext cx="5090931" cy="3815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393" y="1196752"/>
            <a:ext cx="5090135" cy="381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994" y="1665830"/>
            <a:ext cx="1154113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1763688" y="4768277"/>
            <a:ext cx="2195364" cy="243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Most abundant mass (Da)</a:t>
            </a:r>
            <a:endParaRPr kumimoji="0" lang="en-US" altLang="en-US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 rot="16200000">
            <a:off x="3839145" y="2480121"/>
            <a:ext cx="1428750" cy="18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fraction</a:t>
            </a:r>
            <a:endParaRPr kumimoji="0" lang="en-US" altLang="en-US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 rot="16200000">
            <a:off x="-481335" y="2722312"/>
            <a:ext cx="1428750" cy="18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residuals</a:t>
            </a:r>
            <a:endParaRPr kumimoji="0" lang="en-US" altLang="en-US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89" y="1109519"/>
            <a:ext cx="5801238" cy="4350929"/>
          </a:xfrm>
          <a:prstGeom prst="rect">
            <a:avLst/>
          </a:prstGeom>
        </p:spPr>
      </p:pic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6052201" y="4769470"/>
            <a:ext cx="2195364" cy="243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Most abundant mass (Da)</a:t>
            </a:r>
            <a:endParaRPr kumimoji="0" lang="en-US" altLang="en-US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3860668" y="5205462"/>
            <a:ext cx="2195364" cy="243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Most abundant mass (Da)</a:t>
            </a:r>
            <a:endParaRPr kumimoji="0" lang="en-US" altLang="en-US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hthoek 3"/>
          <p:cNvSpPr/>
          <p:nvPr/>
        </p:nvSpPr>
        <p:spPr>
          <a:xfrm>
            <a:off x="1129194" y="1201576"/>
            <a:ext cx="130438" cy="367121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Rechte verbindingslijn met pijl 8"/>
          <p:cNvCxnSpPr/>
          <p:nvPr/>
        </p:nvCxnSpPr>
        <p:spPr>
          <a:xfrm>
            <a:off x="1129194" y="1198964"/>
            <a:ext cx="6987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16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8" grpId="1"/>
      <p:bldP spid="10" grpId="0"/>
      <p:bldP spid="11" grpId="0"/>
      <p:bldP spid="11" grpId="1"/>
      <p:bldP spid="13" grpId="0"/>
      <p:bldP spid="4" grpId="0" animBg="1"/>
      <p:bldP spid="4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T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528" y="980727"/>
            <a:ext cx="3096344" cy="231034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8692" y="3405930"/>
            <a:ext cx="354456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Direct infusion of </a:t>
            </a:r>
            <a:r>
              <a:rPr lang="en-US" dirty="0" err="1" smtClean="0"/>
              <a:t>apo</a:t>
            </a:r>
            <a:r>
              <a:rPr lang="en-US" dirty="0" smtClean="0"/>
              <a:t>-myoglobin </a:t>
            </a:r>
          </a:p>
          <a:p>
            <a:r>
              <a:rPr lang="en-US" dirty="0"/>
              <a:t>Mono: 16940.96 Da</a:t>
            </a:r>
          </a:p>
          <a:p>
            <a:r>
              <a:rPr lang="en-US" dirty="0" err="1" smtClean="0"/>
              <a:t>Avg</a:t>
            </a:r>
            <a:r>
              <a:rPr lang="en-US" dirty="0" smtClean="0"/>
              <a:t>: 16951.50 Da </a:t>
            </a:r>
          </a:p>
          <a:p>
            <a:endParaRPr lang="en-US" dirty="0"/>
          </a:p>
        </p:txBody>
      </p:sp>
      <p:sp>
        <p:nvSpPr>
          <p:cNvPr id="4" name="Right Arrow 3"/>
          <p:cNvSpPr/>
          <p:nvPr/>
        </p:nvSpPr>
        <p:spPr bwMode="auto">
          <a:xfrm>
            <a:off x="3388494" y="1916832"/>
            <a:ext cx="504056" cy="416161"/>
          </a:xfrm>
          <a:prstGeom prst="rightArrow">
            <a:avLst/>
          </a:prstGeom>
          <a:solidFill>
            <a:srgbClr val="34A3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88098" y="476672"/>
            <a:ext cx="1836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 spectra</a:t>
            </a:r>
            <a:endParaRPr lang="en-US" dirty="0"/>
          </a:p>
        </p:txBody>
      </p:sp>
      <p:sp>
        <p:nvSpPr>
          <p:cNvPr id="1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Does MIND work?</a:t>
            </a:r>
            <a:endParaRPr lang="en-GB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848" y="785162"/>
            <a:ext cx="4899089" cy="285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kstvak 1"/>
          <p:cNvSpPr txBox="1"/>
          <p:nvPr/>
        </p:nvSpPr>
        <p:spPr>
          <a:xfrm>
            <a:off x="6727550" y="4306954"/>
            <a:ext cx="21771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u="sng" dirty="0" smtClean="0"/>
              <a:t>Light processing:</a:t>
            </a:r>
          </a:p>
          <a:p>
            <a:r>
              <a:rPr lang="en-GB" sz="1600" dirty="0" smtClean="0"/>
              <a:t>Peak extraction</a:t>
            </a:r>
          </a:p>
          <a:p>
            <a:r>
              <a:rPr lang="en-GB" sz="1600" dirty="0" smtClean="0"/>
              <a:t>Charge deconvolution</a:t>
            </a:r>
            <a:endParaRPr lang="en-GB" sz="16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252" y="3915544"/>
            <a:ext cx="3185945" cy="2387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ight Arrow 3"/>
          <p:cNvSpPr/>
          <p:nvPr/>
        </p:nvSpPr>
        <p:spPr bwMode="auto">
          <a:xfrm rot="5400000">
            <a:off x="5329294" y="3687771"/>
            <a:ext cx="504056" cy="416161"/>
          </a:xfrm>
          <a:prstGeom prst="rightArrow">
            <a:avLst/>
          </a:prstGeom>
          <a:solidFill>
            <a:srgbClr val="34A3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kstvak 10"/>
          <p:cNvSpPr txBox="1"/>
          <p:nvPr/>
        </p:nvSpPr>
        <p:spPr>
          <a:xfrm>
            <a:off x="1187625" y="5137951"/>
            <a:ext cx="25778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Compute average mass and predict monoisotopic mass and compare with truth</a:t>
            </a:r>
            <a:endParaRPr lang="en-GB" sz="1600" dirty="0"/>
          </a:p>
        </p:txBody>
      </p:sp>
      <p:sp>
        <p:nvSpPr>
          <p:cNvPr id="14" name="Right Arrow 3"/>
          <p:cNvSpPr/>
          <p:nvPr/>
        </p:nvSpPr>
        <p:spPr bwMode="auto">
          <a:xfrm rot="11899388">
            <a:off x="2363593" y="4423670"/>
            <a:ext cx="1011007" cy="451069"/>
          </a:xfrm>
          <a:prstGeom prst="rightArrow">
            <a:avLst/>
          </a:prstGeom>
          <a:solidFill>
            <a:srgbClr val="34A3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20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2" grpId="0"/>
      <p:bldP spid="10" grpId="0" animBg="1"/>
      <p:bldP spid="11" grpId="0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Does MIND work?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8+</a:t>
            </a:r>
            <a:endParaRPr lang="en-GB" dirty="0"/>
          </a:p>
        </p:txBody>
      </p:sp>
      <p:sp>
        <p:nvSpPr>
          <p:cNvPr id="4" name="Rectangle 4"/>
          <p:cNvSpPr/>
          <p:nvPr/>
        </p:nvSpPr>
        <p:spPr>
          <a:xfrm>
            <a:off x="1475656" y="5589240"/>
            <a:ext cx="21863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spcBef>
                <a:spcPct val="30000"/>
              </a:spcBef>
              <a:defRPr/>
            </a:pPr>
            <a:r>
              <a:rPr lang="en-US" sz="1400" dirty="0"/>
              <a:t>[-20.37,  </a:t>
            </a:r>
            <a:r>
              <a:rPr lang="en-US" sz="1400" b="1" dirty="0"/>
              <a:t>-9.02</a:t>
            </a:r>
            <a:r>
              <a:rPr lang="en-US" sz="1400" dirty="0"/>
              <a:t>, 1.11 ppm</a:t>
            </a:r>
            <a:r>
              <a:rPr lang="en-US" sz="1600" dirty="0"/>
              <a:t>]</a:t>
            </a:r>
            <a:endParaRPr lang="nl-BE" dirty="0"/>
          </a:p>
        </p:txBody>
      </p:sp>
      <p:sp>
        <p:nvSpPr>
          <p:cNvPr id="5" name="Rectangle 7"/>
          <p:cNvSpPr/>
          <p:nvPr/>
        </p:nvSpPr>
        <p:spPr>
          <a:xfrm>
            <a:off x="5580112" y="5661248"/>
            <a:ext cx="21018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[-2.54, </a:t>
            </a:r>
            <a:r>
              <a:rPr lang="en-US" sz="1400" b="1" dirty="0"/>
              <a:t>-1.97</a:t>
            </a:r>
            <a:r>
              <a:rPr lang="en-US" sz="1400" dirty="0"/>
              <a:t>, -1.16 ppm]</a:t>
            </a:r>
            <a:endParaRPr lang="nl-BE" sz="16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60000"/>
            <a:ext cx="4800000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000" y="2160000"/>
            <a:ext cx="4800000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Ovaal 9"/>
          <p:cNvSpPr/>
          <p:nvPr/>
        </p:nvSpPr>
        <p:spPr>
          <a:xfrm>
            <a:off x="6159328" y="959934"/>
            <a:ext cx="1121343" cy="1121343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58870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Does MIND work?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9+</a:t>
            </a:r>
            <a:endParaRPr lang="en-GB" dirty="0"/>
          </a:p>
        </p:txBody>
      </p:sp>
      <p:sp>
        <p:nvSpPr>
          <p:cNvPr id="4" name="Rectangle 4"/>
          <p:cNvSpPr/>
          <p:nvPr/>
        </p:nvSpPr>
        <p:spPr>
          <a:xfrm>
            <a:off x="1475656" y="5589240"/>
            <a:ext cx="22359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spcBef>
                <a:spcPct val="30000"/>
              </a:spcBef>
              <a:defRPr/>
            </a:pPr>
            <a:r>
              <a:rPr lang="en-US" sz="1400" dirty="0"/>
              <a:t>[-</a:t>
            </a:r>
            <a:r>
              <a:rPr lang="en-US" sz="1400" dirty="0" smtClean="0"/>
              <a:t>11.46,  </a:t>
            </a:r>
            <a:r>
              <a:rPr lang="en-US" sz="1400" b="1" dirty="0" smtClean="0"/>
              <a:t>-4.44</a:t>
            </a:r>
            <a:r>
              <a:rPr lang="en-US" sz="1400" dirty="0" smtClean="0"/>
              <a:t>,  2.70 ppm</a:t>
            </a:r>
            <a:r>
              <a:rPr lang="en-US" sz="1600" dirty="0" smtClean="0"/>
              <a:t>]</a:t>
            </a:r>
            <a:endParaRPr lang="nl-BE" dirty="0"/>
          </a:p>
        </p:txBody>
      </p:sp>
      <p:sp>
        <p:nvSpPr>
          <p:cNvPr id="5" name="Rectangle 7"/>
          <p:cNvSpPr/>
          <p:nvPr/>
        </p:nvSpPr>
        <p:spPr>
          <a:xfrm>
            <a:off x="5580112" y="5661248"/>
            <a:ext cx="2151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[-</a:t>
            </a:r>
            <a:r>
              <a:rPr lang="en-US" sz="1400" dirty="0" smtClean="0"/>
              <a:t>1.43,  </a:t>
            </a:r>
            <a:r>
              <a:rPr lang="en-US" sz="1400" b="1" dirty="0" smtClean="0"/>
              <a:t>-0.85</a:t>
            </a:r>
            <a:r>
              <a:rPr lang="en-US" sz="1400" dirty="0" smtClean="0"/>
              <a:t>, -0.13 </a:t>
            </a:r>
            <a:r>
              <a:rPr lang="en-US" sz="1400" dirty="0"/>
              <a:t>ppm]</a:t>
            </a:r>
            <a:endParaRPr lang="nl-BE" sz="16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000" y="2160000"/>
            <a:ext cx="4800000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60000"/>
            <a:ext cx="4800000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Ovaal 8"/>
          <p:cNvSpPr/>
          <p:nvPr/>
        </p:nvSpPr>
        <p:spPr>
          <a:xfrm>
            <a:off x="6159328" y="959934"/>
            <a:ext cx="1121343" cy="1121343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79291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Does MIND work?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Cytochrome C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60000"/>
            <a:ext cx="4800000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000" y="2160000"/>
            <a:ext cx="4800000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000" y="188640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2"/>
          <p:cNvSpPr/>
          <p:nvPr/>
        </p:nvSpPr>
        <p:spPr>
          <a:xfrm>
            <a:off x="683568" y="5692606"/>
            <a:ext cx="8928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fr-FR" dirty="0"/>
              <a:t>[-</a:t>
            </a:r>
            <a:r>
              <a:rPr lang="fr-FR" dirty="0" smtClean="0"/>
              <a:t>210.09, -157.35, -103.75]      	</a:t>
            </a:r>
            <a:r>
              <a:rPr lang="en-US" dirty="0"/>
              <a:t>	</a:t>
            </a:r>
            <a:r>
              <a:rPr lang="en-US" dirty="0" smtClean="0"/>
              <a:t>  </a:t>
            </a:r>
            <a:r>
              <a:rPr lang="fr-FR" dirty="0" smtClean="0"/>
              <a:t> </a:t>
            </a:r>
            <a:r>
              <a:rPr lang="fr-FR" dirty="0"/>
              <a:t>[</a:t>
            </a:r>
            <a:r>
              <a:rPr lang="fr-FR" dirty="0" smtClean="0"/>
              <a:t>2.38, 5.48, 8.33] </a:t>
            </a:r>
            <a:r>
              <a:rPr lang="fr-FR" dirty="0"/>
              <a:t>ppm</a:t>
            </a:r>
          </a:p>
        </p:txBody>
      </p:sp>
      <p:sp>
        <p:nvSpPr>
          <p:cNvPr id="8" name="Ovaal 7"/>
          <p:cNvSpPr/>
          <p:nvPr/>
        </p:nvSpPr>
        <p:spPr>
          <a:xfrm>
            <a:off x="6159328" y="959934"/>
            <a:ext cx="1121343" cy="1121343"/>
          </a:xfrm>
          <a:prstGeom prst="ellipse">
            <a:avLst/>
          </a:prstGeom>
          <a:blipFill rotWithShape="1">
            <a:blip r:embed="rId6"/>
            <a:stretch>
              <a:fillRect/>
            </a:stretch>
          </a:blipFill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54005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Does MIND work?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Adalimumab</a:t>
            </a:r>
            <a:r>
              <a:rPr lang="en-GB" dirty="0" smtClean="0"/>
              <a:t> light chain on Maxis</a:t>
            </a:r>
            <a:endParaRPr lang="en-GB" dirty="0"/>
          </a:p>
        </p:txBody>
      </p:sp>
      <p:pic>
        <p:nvPicPr>
          <p:cNvPr id="4" name="Picture 5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772816"/>
            <a:ext cx="5249279" cy="393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image00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743" y="1823755"/>
            <a:ext cx="5057257" cy="3792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7"/>
          <p:cNvCxnSpPr/>
          <p:nvPr/>
        </p:nvCxnSpPr>
        <p:spPr>
          <a:xfrm>
            <a:off x="5664613" y="4725145"/>
            <a:ext cx="16564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8"/>
          <p:cNvSpPr txBox="1"/>
          <p:nvPr/>
        </p:nvSpPr>
        <p:spPr>
          <a:xfrm>
            <a:off x="7106923" y="2659889"/>
            <a:ext cx="15874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4C4C4C"/>
                </a:solidFill>
                <a:latin typeface="Trebuchet MS"/>
                <a:cs typeface="Trebuchet MS"/>
              </a:rPr>
              <a:t>15 isotope </a:t>
            </a:r>
            <a:r>
              <a:rPr lang="en-US" sz="1400" dirty="0" smtClean="0">
                <a:solidFill>
                  <a:srgbClr val="4C4C4C"/>
                </a:solidFill>
                <a:latin typeface="Trebuchet MS"/>
                <a:cs typeface="Trebuchet MS"/>
              </a:rPr>
              <a:t>peaks are selected that are clearly above the noise threshold. </a:t>
            </a:r>
            <a:endParaRPr lang="en-US" sz="1400" dirty="0">
              <a:solidFill>
                <a:srgbClr val="4C4C4C"/>
              </a:solidFill>
              <a:latin typeface="Trebuchet MS"/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26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-1335266" y="-219390"/>
            <a:ext cx="10587785" cy="707739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616" t="23077" r="7691" b="26923"/>
          <a:stretch/>
        </p:blipFill>
        <p:spPr bwMode="auto">
          <a:xfrm>
            <a:off x="5004048" y="404664"/>
            <a:ext cx="3572704" cy="21602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myoglobine stru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71" y="612731"/>
            <a:ext cx="2239516" cy="2473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/>
          <p:cNvSpPr/>
          <p:nvPr/>
        </p:nvSpPr>
        <p:spPr>
          <a:xfrm>
            <a:off x="3355132" y="1194946"/>
            <a:ext cx="1008112" cy="648072"/>
          </a:xfrm>
          <a:prstGeom prst="rightArrow">
            <a:avLst/>
          </a:prstGeom>
          <a:solidFill>
            <a:srgbClr val="5D7397"/>
          </a:solidFill>
          <a:ln>
            <a:solidFill>
              <a:srgbClr val="AFB4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ight Arrow 13"/>
          <p:cNvSpPr/>
          <p:nvPr/>
        </p:nvSpPr>
        <p:spPr>
          <a:xfrm rot="5400000">
            <a:off x="6048164" y="2780697"/>
            <a:ext cx="1008112" cy="648072"/>
          </a:xfrm>
          <a:prstGeom prst="rightArrow">
            <a:avLst/>
          </a:prstGeom>
          <a:solidFill>
            <a:srgbClr val="5D7397"/>
          </a:solidFill>
          <a:ln>
            <a:solidFill>
              <a:srgbClr val="AFB4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5684835" y="3733610"/>
            <a:ext cx="173477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</a:t>
            </a:r>
            <a:r>
              <a:rPr lang="en-US" sz="28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ass + </a:t>
            </a:r>
            <a:r>
              <a:rPr lang="el-GR" sz="28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ε</a:t>
            </a:r>
            <a:endParaRPr lang="en-US" sz="28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3076" name="Picture 4" descr="UniProt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17" y="3418996"/>
            <a:ext cx="2095500" cy="12573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7" name="Right Arrow 16"/>
          <p:cNvSpPr/>
          <p:nvPr/>
        </p:nvSpPr>
        <p:spPr>
          <a:xfrm rot="10800000">
            <a:off x="4089776" y="3660105"/>
            <a:ext cx="1008112" cy="648072"/>
          </a:xfrm>
          <a:prstGeom prst="rightArrow">
            <a:avLst/>
          </a:prstGeom>
          <a:solidFill>
            <a:srgbClr val="5D7397"/>
          </a:solidFill>
          <a:ln>
            <a:solidFill>
              <a:srgbClr val="AFB4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Brace 8"/>
          <p:cNvSpPr/>
          <p:nvPr/>
        </p:nvSpPr>
        <p:spPr>
          <a:xfrm>
            <a:off x="2912631" y="3733610"/>
            <a:ext cx="288032" cy="549607"/>
          </a:xfrm>
          <a:prstGeom prst="rightBrace">
            <a:avLst>
              <a:gd name="adj1" fmla="val 26474"/>
              <a:gd name="adj2" fmla="val 50000"/>
            </a:avLst>
          </a:prstGeom>
          <a:ln>
            <a:solidFill>
              <a:srgbClr val="5D739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1613429" y="4350275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+ </a:t>
            </a:r>
            <a:r>
              <a:rPr lang="en-GB" dirty="0" smtClean="0">
                <a:solidFill>
                  <a:srgbClr val="006AA9"/>
                </a:solidFill>
                <a:latin typeface="Lato Black" panose="020F0A02020204030203" pitchFamily="34" charset="0"/>
              </a:rPr>
              <a:t>isoforms</a:t>
            </a:r>
            <a:endParaRPr lang="en-GB" dirty="0">
              <a:solidFill>
                <a:srgbClr val="006AA9"/>
              </a:solidFill>
              <a:latin typeface="Lato Black" panose="020F0A020202040302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0797" y="5227389"/>
            <a:ext cx="4304891" cy="1533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Right Arrow 20"/>
          <p:cNvSpPr/>
          <p:nvPr/>
        </p:nvSpPr>
        <p:spPr>
          <a:xfrm rot="5400000">
            <a:off x="3344558" y="4689204"/>
            <a:ext cx="548444" cy="332420"/>
          </a:xfrm>
          <a:prstGeom prst="rightArrow">
            <a:avLst/>
          </a:prstGeom>
          <a:solidFill>
            <a:srgbClr val="5D7397"/>
          </a:solidFill>
          <a:ln>
            <a:solidFill>
              <a:srgbClr val="AFB4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ounded Rectangle 14"/>
          <p:cNvSpPr/>
          <p:nvPr/>
        </p:nvSpPr>
        <p:spPr>
          <a:xfrm>
            <a:off x="2733186" y="2985241"/>
            <a:ext cx="1630057" cy="57551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2709154" y="3066986"/>
            <a:ext cx="200686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</a:t>
            </a:r>
            <a:r>
              <a:rPr lang="en-GB" dirty="0" smtClean="0">
                <a:solidFill>
                  <a:schemeClr val="bg1"/>
                </a:solidFill>
              </a:rPr>
              <a:t>rror tolerance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988723" y="5178058"/>
            <a:ext cx="4815525" cy="161800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ounded Rectangle 24"/>
          <p:cNvSpPr/>
          <p:nvPr/>
        </p:nvSpPr>
        <p:spPr>
          <a:xfrm>
            <a:off x="7064730" y="3733610"/>
            <a:ext cx="354876" cy="57551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110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8" grpId="0"/>
      <p:bldP spid="17" grpId="0" animBg="1"/>
      <p:bldP spid="9" grpId="0" animBg="1"/>
      <p:bldP spid="11" grpId="0"/>
      <p:bldP spid="21" grpId="0" animBg="1"/>
      <p:bldP spid="15" grpId="0" animBg="1"/>
      <p:bldP spid="16" grpId="0"/>
      <p:bldP spid="24" grpId="0" animBg="1"/>
      <p:bldP spid="2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Does MIND work?</a:t>
            </a:r>
          </a:p>
        </p:txBody>
      </p:sp>
      <p:pic>
        <p:nvPicPr>
          <p:cNvPr id="4" name="Picture 1" descr="image00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39761"/>
            <a:ext cx="2476082" cy="1857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image0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060848"/>
            <a:ext cx="53340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image0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1960" y="2060848"/>
            <a:ext cx="53340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jdelijke aanduiding voor inhoud 2"/>
          <p:cNvSpPr>
            <a:spLocks noGrp="1"/>
          </p:cNvSpPr>
          <p:nvPr>
            <p:ph idx="1"/>
          </p:nvPr>
        </p:nvSpPr>
        <p:spPr>
          <a:xfrm>
            <a:off x="251520" y="836712"/>
            <a:ext cx="8640960" cy="5040560"/>
          </a:xfrm>
        </p:spPr>
        <p:txBody>
          <a:bodyPr/>
          <a:lstStyle/>
          <a:p>
            <a:r>
              <a:rPr lang="en-GB" dirty="0" err="1" smtClean="0"/>
              <a:t>Adalimumab</a:t>
            </a:r>
            <a:endParaRPr lang="en-GB" dirty="0"/>
          </a:p>
        </p:txBody>
      </p:sp>
      <p:sp>
        <p:nvSpPr>
          <p:cNvPr id="9" name="Ovaal 8"/>
          <p:cNvSpPr/>
          <p:nvPr/>
        </p:nvSpPr>
        <p:spPr>
          <a:xfrm>
            <a:off x="6159328" y="959934"/>
            <a:ext cx="1121343" cy="1121343"/>
          </a:xfrm>
          <a:prstGeom prst="ellipse">
            <a:avLst/>
          </a:prstGeom>
          <a:blipFill rotWithShape="1">
            <a:blip r:embed="rId6"/>
            <a:stretch>
              <a:fillRect/>
            </a:stretch>
          </a:blipFill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2763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565" y="3686646"/>
            <a:ext cx="2930525" cy="2195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9" name="AutoShape 5"/>
          <p:cNvSpPr>
            <a:spLocks noChangeArrowheads="1"/>
          </p:cNvSpPr>
          <p:nvPr/>
        </p:nvSpPr>
        <p:spPr bwMode="auto">
          <a:xfrm rot="5400000">
            <a:off x="1051647" y="3290564"/>
            <a:ext cx="2540000" cy="3065463"/>
          </a:xfrm>
          <a:prstGeom prst="roundRect">
            <a:avLst>
              <a:gd name="adj" fmla="val 16667"/>
            </a:avLst>
          </a:prstGeom>
          <a:solidFill>
            <a:srgbClr val="00B050">
              <a:alpha val="28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should we select the most abundant peak?</a:t>
            </a:r>
            <a:endParaRPr lang="en-GB" dirty="0"/>
          </a:p>
        </p:txBody>
      </p:sp>
      <p:pic>
        <p:nvPicPr>
          <p:cNvPr id="9218" name="Picture 2" descr="Image result for mass accuracy and precision"/>
          <p:cNvPicPr>
            <a:picLocks noGrp="1" noChangeAspect="1" noChangeArrowheads="1"/>
          </p:cNvPicPr>
          <p:nvPr>
            <p:ph idx="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27626" y="7682571"/>
            <a:ext cx="8642350" cy="240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578" y="865796"/>
            <a:ext cx="2171097" cy="2673499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8298" y="692696"/>
            <a:ext cx="2186030" cy="2952328"/>
          </a:xfrm>
          <a:prstGeom prst="rect">
            <a:avLst/>
          </a:prstGeom>
        </p:spPr>
      </p:pic>
      <p:sp>
        <p:nvSpPr>
          <p:cNvPr id="6" name="Tekstvak 5"/>
          <p:cNvSpPr txBox="1"/>
          <p:nvPr/>
        </p:nvSpPr>
        <p:spPr>
          <a:xfrm>
            <a:off x="5343100" y="644415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Most abundant mass</a:t>
            </a:r>
            <a:endParaRPr lang="en-GB" dirty="0"/>
          </a:p>
        </p:txBody>
      </p:sp>
      <p:sp>
        <p:nvSpPr>
          <p:cNvPr id="16" name="Ovaal 15"/>
          <p:cNvSpPr/>
          <p:nvPr/>
        </p:nvSpPr>
        <p:spPr>
          <a:xfrm>
            <a:off x="6282372" y="1824039"/>
            <a:ext cx="140998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al 18"/>
          <p:cNvSpPr/>
          <p:nvPr/>
        </p:nvSpPr>
        <p:spPr>
          <a:xfrm>
            <a:off x="6352346" y="1931496"/>
            <a:ext cx="140998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al 19"/>
          <p:cNvSpPr/>
          <p:nvPr/>
        </p:nvSpPr>
        <p:spPr>
          <a:xfrm>
            <a:off x="6330896" y="1820866"/>
            <a:ext cx="140998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al 20"/>
          <p:cNvSpPr/>
          <p:nvPr/>
        </p:nvSpPr>
        <p:spPr>
          <a:xfrm>
            <a:off x="6430753" y="1964181"/>
            <a:ext cx="140998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al 21"/>
          <p:cNvSpPr/>
          <p:nvPr/>
        </p:nvSpPr>
        <p:spPr>
          <a:xfrm>
            <a:off x="6289755" y="1988959"/>
            <a:ext cx="140998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al 22"/>
          <p:cNvSpPr/>
          <p:nvPr/>
        </p:nvSpPr>
        <p:spPr>
          <a:xfrm>
            <a:off x="6816355" y="2432363"/>
            <a:ext cx="140998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al 23"/>
          <p:cNvSpPr/>
          <p:nvPr/>
        </p:nvSpPr>
        <p:spPr>
          <a:xfrm>
            <a:off x="6966098" y="2386888"/>
            <a:ext cx="140998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al 24"/>
          <p:cNvSpPr/>
          <p:nvPr/>
        </p:nvSpPr>
        <p:spPr>
          <a:xfrm>
            <a:off x="6855190" y="2476707"/>
            <a:ext cx="140998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al 25"/>
          <p:cNvSpPr/>
          <p:nvPr/>
        </p:nvSpPr>
        <p:spPr>
          <a:xfrm>
            <a:off x="6961060" y="2538426"/>
            <a:ext cx="140998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al 26"/>
          <p:cNvSpPr/>
          <p:nvPr/>
        </p:nvSpPr>
        <p:spPr>
          <a:xfrm>
            <a:off x="6838598" y="2626060"/>
            <a:ext cx="140998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 rot="16200000">
            <a:off x="473002" y="4464521"/>
            <a:ext cx="833437" cy="26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Count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288978" y="5761508"/>
            <a:ext cx="2636837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Theoretical difference (Da)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Tekstvak 47"/>
          <p:cNvSpPr txBox="1"/>
          <p:nvPr/>
        </p:nvSpPr>
        <p:spPr>
          <a:xfrm>
            <a:off x="1412908" y="623933"/>
            <a:ext cx="1655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Average mass</a:t>
            </a:r>
            <a:endParaRPr lang="en-GB" dirty="0"/>
          </a:p>
        </p:txBody>
      </p:sp>
      <p:sp>
        <p:nvSpPr>
          <p:cNvPr id="18" name="Rechthoek 17"/>
          <p:cNvSpPr/>
          <p:nvPr/>
        </p:nvSpPr>
        <p:spPr>
          <a:xfrm>
            <a:off x="3988084" y="1885633"/>
            <a:ext cx="759119" cy="1106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kstvak 27"/>
          <p:cNvSpPr txBox="1"/>
          <p:nvPr/>
        </p:nvSpPr>
        <p:spPr>
          <a:xfrm>
            <a:off x="4572000" y="3962254"/>
            <a:ext cx="44644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Selection rule:</a:t>
            </a:r>
          </a:p>
          <a:p>
            <a:r>
              <a:rPr lang="en-GB" dirty="0"/>
              <a:t>	</a:t>
            </a:r>
            <a:r>
              <a:rPr lang="en-GB" dirty="0" smtClean="0"/>
              <a:t>-0.9 &lt; diff &lt; 0.1 </a:t>
            </a:r>
          </a:p>
          <a:p>
            <a:r>
              <a:rPr lang="en-GB" dirty="0">
                <a:sym typeface="Wingdings" panose="05000000000000000000" pitchFamily="2" charset="2"/>
              </a:rPr>
              <a:t>	</a:t>
            </a:r>
            <a:r>
              <a:rPr lang="en-GB" dirty="0" smtClean="0">
                <a:sym typeface="Wingdings" panose="05000000000000000000" pitchFamily="2" charset="2"/>
              </a:rPr>
              <a:t>	 previous peak</a:t>
            </a:r>
          </a:p>
          <a:p>
            <a:r>
              <a:rPr lang="en-GB" dirty="0" smtClean="0"/>
              <a:t>	1.1 </a:t>
            </a:r>
            <a:r>
              <a:rPr lang="en-GB" dirty="0"/>
              <a:t>&lt; diff &lt; </a:t>
            </a:r>
            <a:r>
              <a:rPr lang="en-GB" dirty="0" smtClean="0"/>
              <a:t>2.1 </a:t>
            </a:r>
            <a:endParaRPr lang="en-GB" dirty="0"/>
          </a:p>
          <a:p>
            <a:r>
              <a:rPr lang="en-GB" dirty="0">
                <a:sym typeface="Wingdings" panose="05000000000000000000" pitchFamily="2" charset="2"/>
              </a:rPr>
              <a:t>		 </a:t>
            </a:r>
            <a:r>
              <a:rPr lang="en-GB" dirty="0" smtClean="0">
                <a:sym typeface="Wingdings" panose="05000000000000000000" pitchFamily="2" charset="2"/>
              </a:rPr>
              <a:t>next </a:t>
            </a:r>
            <a:r>
              <a:rPr lang="en-GB" dirty="0">
                <a:sym typeface="Wingdings" panose="05000000000000000000" pitchFamily="2" charset="2"/>
              </a:rPr>
              <a:t>peak</a:t>
            </a:r>
            <a:endParaRPr lang="en-GB" dirty="0"/>
          </a:p>
          <a:p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1763121" y="3501980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Safe zone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220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/>
      <p:bldP spid="7" grpId="0"/>
      <p:bldP spid="18" grpId="0" animBg="1"/>
      <p:bldP spid="28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should we select the most abundant peak?</a:t>
            </a:r>
            <a:endParaRPr lang="en-US" dirty="0"/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151" y="2008287"/>
            <a:ext cx="4416738" cy="3316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512363" y="1325628"/>
            <a:ext cx="3302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Accurate observations for the most abundant mass</a:t>
            </a:r>
            <a:endParaRPr lang="en-US" dirty="0"/>
          </a:p>
        </p:txBody>
      </p:sp>
      <p:sp>
        <p:nvSpPr>
          <p:cNvPr id="7" name="Text Box 30"/>
          <p:cNvSpPr txBox="1">
            <a:spLocks noChangeArrowheads="1"/>
          </p:cNvSpPr>
          <p:nvPr/>
        </p:nvSpPr>
        <p:spPr bwMode="auto">
          <a:xfrm>
            <a:off x="1813137" y="1600432"/>
            <a:ext cx="800321" cy="884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prev.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peak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 Box 29"/>
          <p:cNvSpPr txBox="1">
            <a:spLocks noChangeArrowheads="1"/>
          </p:cNvSpPr>
          <p:nvPr/>
        </p:nvSpPr>
        <p:spPr bwMode="auto">
          <a:xfrm>
            <a:off x="3563613" y="1600432"/>
            <a:ext cx="800321" cy="883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peak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hthoek 3"/>
          <p:cNvSpPr/>
          <p:nvPr/>
        </p:nvSpPr>
        <p:spPr>
          <a:xfrm>
            <a:off x="1547664" y="5159065"/>
            <a:ext cx="2770951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eaLnBrk="0" hangingPunct="0"/>
            <a:r>
              <a:rPr lang="en-GB" alt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Observed difference (Da)</a:t>
            </a:r>
            <a:endParaRPr lang="en-US" altLang="en-US" sz="2400" dirty="0">
              <a:latin typeface="Arial" panose="020B0604020202020204" pitchFamily="34" charset="0"/>
            </a:endParaRPr>
          </a:p>
        </p:txBody>
      </p:sp>
      <p:sp>
        <p:nvSpPr>
          <p:cNvPr id="9" name="Rechthoek 8"/>
          <p:cNvSpPr/>
          <p:nvPr/>
        </p:nvSpPr>
        <p:spPr>
          <a:xfrm>
            <a:off x="6708455" y="5082570"/>
            <a:ext cx="479618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eaLnBrk="0" hangingPunct="0"/>
            <a:r>
              <a:rPr lang="en-GB" alt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Da</a:t>
            </a:r>
            <a:endParaRPr lang="en-US" altLang="en-US" sz="2400" dirty="0">
              <a:latin typeface="Arial" panose="020B0604020202020204" pitchFamily="34" charset="0"/>
            </a:endParaRPr>
          </a:p>
        </p:txBody>
      </p:sp>
      <p:sp>
        <p:nvSpPr>
          <p:cNvPr id="12" name="Rechthoek 11"/>
          <p:cNvSpPr/>
          <p:nvPr/>
        </p:nvSpPr>
        <p:spPr>
          <a:xfrm rot="16200000">
            <a:off x="4402723" y="3382254"/>
            <a:ext cx="800219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eaLnBrk="0" hangingPunct="0"/>
            <a:r>
              <a:rPr lang="en-GB" altLang="en-US" dirty="0">
                <a:solidFill>
                  <a:srgbClr val="000000"/>
                </a:solidFill>
                <a:latin typeface="Arial" panose="020B0604020202020204" pitchFamily="34" charset="0"/>
              </a:rPr>
              <a:t>Count</a:t>
            </a:r>
            <a:endParaRPr lang="en-US" altLang="en-US" sz="2400" dirty="0">
              <a:latin typeface="Arial" panose="020B0604020202020204" pitchFamily="34" charset="0"/>
            </a:endParaRP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57" y="1988840"/>
            <a:ext cx="4488499" cy="3366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hthoek 2"/>
          <p:cNvSpPr/>
          <p:nvPr/>
        </p:nvSpPr>
        <p:spPr>
          <a:xfrm rot="16200000">
            <a:off x="-55138" y="3067907"/>
            <a:ext cx="1428914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eaLnBrk="0" hangingPunct="0"/>
            <a:r>
              <a:rPr lang="en-GB" altLang="en-US" dirty="0">
                <a:solidFill>
                  <a:srgbClr val="000000"/>
                </a:solidFill>
                <a:latin typeface="Arial" panose="020B0604020202020204" pitchFamily="34" charset="0"/>
              </a:rPr>
              <a:t>Count</a:t>
            </a:r>
            <a:endParaRPr lang="en-US" altLang="en-US" sz="2400" dirty="0">
              <a:latin typeface="Arial" panose="020B0604020202020204" pitchFamily="34" charset="0"/>
            </a:endParaRP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2623250" y="1723324"/>
            <a:ext cx="504056" cy="3577884"/>
          </a:xfrm>
          <a:prstGeom prst="roundRect">
            <a:avLst>
              <a:gd name="adj" fmla="val 16667"/>
            </a:avLst>
          </a:prstGeom>
          <a:solidFill>
            <a:srgbClr val="00B050">
              <a:alpha val="28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8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 animBg="1"/>
      <p:bldP spid="12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should we select the most abundant peak?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007" y="1700386"/>
            <a:ext cx="53244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CCCCCC"/>
                  </a:outerShdw>
                </a:effectLst>
              </a14:hiddenEffects>
            </a:ext>
          </a:extLst>
        </p:spPr>
      </p:pic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994795" y="5481811"/>
            <a:ext cx="13811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CCCCCC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Number of ions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 rot="16200000">
            <a:off x="1356369" y="3148187"/>
            <a:ext cx="13811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CCCCCC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Selection accuracy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3851920" y="4653136"/>
            <a:ext cx="2647950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CCCCCC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Most abundant peak selection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Corrected most abundant peak selection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031" name="AutoShape 7"/>
          <p:cNvCxnSpPr>
            <a:cxnSpLocks noChangeShapeType="1"/>
          </p:cNvCxnSpPr>
          <p:nvPr/>
        </p:nvCxnSpPr>
        <p:spPr bwMode="auto">
          <a:xfrm>
            <a:off x="3670945" y="4767436"/>
            <a:ext cx="161925" cy="0"/>
          </a:xfrm>
          <a:prstGeom prst="straightConnector1">
            <a:avLst/>
          </a:prstGeom>
          <a:noFill/>
          <a:ln w="317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</p:cxnSp>
      <p:cxnSp>
        <p:nvCxnSpPr>
          <p:cNvPr id="1032" name="AutoShape 8"/>
          <p:cNvCxnSpPr>
            <a:cxnSpLocks noChangeShapeType="1"/>
          </p:cNvCxnSpPr>
          <p:nvPr/>
        </p:nvCxnSpPr>
        <p:spPr bwMode="auto">
          <a:xfrm>
            <a:off x="3670945" y="4910311"/>
            <a:ext cx="161925" cy="0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</p:cxnSp>
      <p:sp>
        <p:nvSpPr>
          <p:cNvPr id="7" name="TextBox 6"/>
          <p:cNvSpPr txBox="1"/>
          <p:nvPr/>
        </p:nvSpPr>
        <p:spPr>
          <a:xfrm>
            <a:off x="899592" y="931865"/>
            <a:ext cx="7704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Simulation by sampling the multinomial distribution with isotope probabilities of myoglobin: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943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Can</a:t>
            </a:r>
            <a:r>
              <a:rPr lang="nl-NL" dirty="0"/>
              <a:t> MIND handle </a:t>
            </a:r>
            <a:r>
              <a:rPr lang="nl-NL" dirty="0" err="1" smtClean="0"/>
              <a:t>PTMs</a:t>
            </a:r>
            <a:r>
              <a:rPr lang="nl-NL" dirty="0"/>
              <a:t>?</a:t>
            </a:r>
            <a:endParaRPr lang="en-GB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96752"/>
            <a:ext cx="8352928" cy="4186369"/>
          </a:xfrm>
          <a:prstGeom prst="rect">
            <a:avLst/>
          </a:prstGeom>
        </p:spPr>
      </p:pic>
      <p:sp>
        <p:nvSpPr>
          <p:cNvPr id="5" name="Rechthoek 4"/>
          <p:cNvSpPr/>
          <p:nvPr/>
        </p:nvSpPr>
        <p:spPr>
          <a:xfrm>
            <a:off x="3059832" y="6309320"/>
            <a:ext cx="3317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Chen et al.,</a:t>
            </a:r>
            <a:r>
              <a:rPr lang="nl-BE" i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nl-BE" i="1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</a:t>
            </a:r>
            <a:r>
              <a:rPr lang="nl-BE" i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nl-BE" i="1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Biochem</a:t>
            </a:r>
            <a:r>
              <a:rPr lang="nl-BE" i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.,</a:t>
            </a:r>
            <a:r>
              <a:rPr lang="nl-BE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nl-BE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2013</a:t>
            </a:r>
            <a:r>
              <a:rPr lang="nl-BE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623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28" y="332656"/>
            <a:ext cx="5040560" cy="1349441"/>
          </a:xfrm>
          <a:prstGeom prst="rect">
            <a:avLst/>
          </a:prstGeom>
        </p:spPr>
      </p:pic>
      <p:pic>
        <p:nvPicPr>
          <p:cNvPr id="2050" name="Picture 2" descr="Janssen Logo - BelCham | Belgian-American Chamber of Commer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620688"/>
            <a:ext cx="3548872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02" y="2492896"/>
            <a:ext cx="4763399" cy="3604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8108" y="2941793"/>
            <a:ext cx="869002" cy="199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692114" y="2509867"/>
            <a:ext cx="1656184" cy="1440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555776" y="3051867"/>
            <a:ext cx="220930" cy="720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750906" y="3140969"/>
            <a:ext cx="351656" cy="72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30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MIND4DNA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Construct virtual </a:t>
            </a:r>
            <a:r>
              <a:rPr lang="en-GB" dirty="0" smtClean="0"/>
              <a:t>oligo’s</a:t>
            </a:r>
          </a:p>
          <a:p>
            <a:pPr lvl="1"/>
            <a:r>
              <a:rPr lang="en-GB" dirty="0"/>
              <a:t>All possible combination from 5 nucleotides to 40 nucleotides:</a:t>
            </a:r>
          </a:p>
          <a:p>
            <a:pPr lvl="2"/>
            <a:r>
              <a:rPr lang="en-GB" dirty="0"/>
              <a:t>Nucleotide = [C H N O S P]</a:t>
            </a:r>
          </a:p>
          <a:p>
            <a:pPr lvl="2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dAMP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[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10   14    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5     6     0     1]</a:t>
            </a:r>
          </a:p>
          <a:p>
            <a:pPr lvl="2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dCMP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[ 9   14    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3     7     0     1]</a:t>
            </a:r>
          </a:p>
          <a:p>
            <a:pPr lvl="2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dGMP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[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10   14    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5     7     0     1]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dTMP = [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10   15    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2     8     0     1]</a:t>
            </a:r>
          </a:p>
          <a:p>
            <a:pPr lvl="1"/>
            <a:r>
              <a:rPr lang="en-GB" dirty="0"/>
              <a:t>Polymerize by subtracting H</a:t>
            </a:r>
            <a:r>
              <a:rPr lang="en-GB" baseline="-25000" dirty="0"/>
              <a:t>2</a:t>
            </a:r>
            <a:r>
              <a:rPr lang="en-GB" dirty="0"/>
              <a:t>O for each </a:t>
            </a:r>
            <a:r>
              <a:rPr lang="en-GB" dirty="0" err="1"/>
              <a:t>phoshpo-diester</a:t>
            </a:r>
            <a:r>
              <a:rPr lang="en-GB" dirty="0"/>
              <a:t> bound</a:t>
            </a:r>
          </a:p>
          <a:p>
            <a:pPr lvl="1"/>
            <a:r>
              <a:rPr lang="en-GB" dirty="0"/>
              <a:t>#combinations = 135681 (remarkably also unique)</a:t>
            </a:r>
          </a:p>
          <a:p>
            <a:pPr lvl="1"/>
            <a:r>
              <a:rPr lang="en-GB" dirty="0"/>
              <a:t>Mass range = [1463.24 - 13180.11] Da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890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MIND4DNA</a:t>
            </a:r>
            <a:endParaRPr lang="en-GB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974" y="1484784"/>
            <a:ext cx="8680506" cy="43899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63688" y="1412776"/>
            <a:ext cx="6264696" cy="2016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065" y="1484784"/>
            <a:ext cx="3310222" cy="247625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63774" y="4808840"/>
            <a:ext cx="577048" cy="292963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149700" y="3867807"/>
            <a:ext cx="1233996" cy="9321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67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3528" y="2348880"/>
            <a:ext cx="4299425" cy="3224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347864" y="1358430"/>
            <a:ext cx="332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Construct linear model for the entire mass range!!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352" y="2276872"/>
            <a:ext cx="3681128" cy="275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6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MIND4DNA</a:t>
            </a:r>
            <a:endParaRPr lang="en-GB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3528" y="1410073"/>
            <a:ext cx="8496944" cy="4297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5669545" y="1735644"/>
            <a:ext cx="253181" cy="346715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1433520" y="2332182"/>
            <a:ext cx="4360126" cy="25936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5796136" y="1180794"/>
            <a:ext cx="1" cy="429182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43284" y="2147516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+ 0.5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665726" y="4398043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-</a:t>
            </a:r>
            <a:r>
              <a:rPr lang="en-GB" dirty="0" smtClean="0"/>
              <a:t> 0.5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2527313" y="5729220"/>
            <a:ext cx="412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Oligo could be on the red or black line!</a:t>
            </a:r>
            <a:endParaRPr lang="en-GB" dirty="0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1421066" y="4555192"/>
            <a:ext cx="4360126" cy="25936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780922" y="783097"/>
            <a:ext cx="541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Much simpler pattern for DNA because not sulphur!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273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-274731" y="-81394"/>
            <a:ext cx="9649072" cy="698477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616" t="23077" r="7691" b="26923"/>
          <a:stretch/>
        </p:blipFill>
        <p:spPr bwMode="auto">
          <a:xfrm>
            <a:off x="5004048" y="404664"/>
            <a:ext cx="3572704" cy="21602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vak 6"/>
          <p:cNvSpPr txBox="1"/>
          <p:nvPr/>
        </p:nvSpPr>
        <p:spPr>
          <a:xfrm>
            <a:off x="5220072" y="2667473"/>
            <a:ext cx="27363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Duty cycle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Mass accuracy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Mass resolution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Vacuum depth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Sensitivity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reproducibility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098" name="Picture 2" descr="Image result for white bmw on black backgroun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8595"/>
            <a:ext cx="4745792" cy="296612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vak 1"/>
          <p:cNvSpPr txBox="1"/>
          <p:nvPr/>
        </p:nvSpPr>
        <p:spPr>
          <a:xfrm>
            <a:off x="539552" y="2636912"/>
            <a:ext cx="27363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Max. speed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Max. torque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Engine power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Wheel base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Suspension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Tyre aspect ratio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4" name="Rechte verbindingslijn met pijl 3"/>
          <p:cNvCxnSpPr/>
          <p:nvPr/>
        </p:nvCxnSpPr>
        <p:spPr>
          <a:xfrm flipH="1">
            <a:off x="7092280" y="3140968"/>
            <a:ext cx="864096" cy="0"/>
          </a:xfrm>
          <a:prstGeom prst="straightConnector1">
            <a:avLst/>
          </a:prstGeom>
          <a:ln w="412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/>
          <p:cNvCxnSpPr/>
          <p:nvPr/>
        </p:nvCxnSpPr>
        <p:spPr>
          <a:xfrm flipH="1">
            <a:off x="7092280" y="3445737"/>
            <a:ext cx="864096" cy="0"/>
          </a:xfrm>
          <a:prstGeom prst="straightConnector1">
            <a:avLst/>
          </a:prstGeom>
          <a:ln w="412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/>
          <p:cNvSpPr txBox="1"/>
          <p:nvPr/>
        </p:nvSpPr>
        <p:spPr>
          <a:xfrm>
            <a:off x="1489909" y="4869160"/>
            <a:ext cx="221799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</a:p>
          <a:p>
            <a:r>
              <a:rPr lang="en-GB" sz="3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DOWN</a:t>
            </a:r>
          </a:p>
          <a:p>
            <a:r>
              <a:rPr lang="en-GB" sz="3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 unknowns</a:t>
            </a:r>
            <a:endParaRPr lang="en-GB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100" name="Picture 4" descr="Image result for myoglobine structur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556" y="4366208"/>
            <a:ext cx="2239516" cy="2473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kstvak 12"/>
          <p:cNvSpPr txBox="1"/>
          <p:nvPr/>
        </p:nvSpPr>
        <p:spPr>
          <a:xfrm>
            <a:off x="8110696" y="2988919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</a:rPr>
              <a:t>$$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" name="Tekstvak 13"/>
          <p:cNvSpPr txBox="1"/>
          <p:nvPr/>
        </p:nvSpPr>
        <p:spPr>
          <a:xfrm>
            <a:off x="5724128" y="4869160"/>
            <a:ext cx="215956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3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AVERAGE</a:t>
            </a:r>
          </a:p>
          <a:p>
            <a:r>
              <a:rPr lang="en-GB" sz="3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MASS</a:t>
            </a:r>
            <a:endParaRPr lang="en-GB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kstvak 13"/>
          <p:cNvSpPr txBox="1"/>
          <p:nvPr/>
        </p:nvSpPr>
        <p:spPr>
          <a:xfrm>
            <a:off x="6596663" y="5309361"/>
            <a:ext cx="34147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3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a lousy statistic</a:t>
            </a:r>
            <a:endParaRPr lang="en-GB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MIND4DNA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467939" y="838701"/>
            <a:ext cx="3849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Sliding window approach to determine the dependency of most abundant mass on off-by-one-</a:t>
            </a:r>
            <a:r>
              <a:rPr lang="en-GB" dirty="0" err="1" smtClean="0"/>
              <a:t>dalton</a:t>
            </a:r>
            <a:r>
              <a:rPr lang="en-GB" dirty="0" smtClean="0"/>
              <a:t> error </a:t>
            </a:r>
            <a:r>
              <a:rPr lang="en-GB" dirty="0"/>
              <a:t>(bandwidth = 50 Da)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48" y="2045819"/>
            <a:ext cx="4205698" cy="42232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818715"/>
            <a:ext cx="3627107" cy="272033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4434357" y="2124147"/>
            <a:ext cx="424847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043608" y="2348880"/>
            <a:ext cx="576064" cy="345638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100% </a:t>
            </a:r>
            <a:endParaRPr lang="en-GB" dirty="0"/>
          </a:p>
        </p:txBody>
      </p:sp>
      <p:sp>
        <p:nvSpPr>
          <p:cNvPr id="14" name="Rectangle 13"/>
          <p:cNvSpPr/>
          <p:nvPr/>
        </p:nvSpPr>
        <p:spPr>
          <a:xfrm>
            <a:off x="3203848" y="2348001"/>
            <a:ext cx="576064" cy="345638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100%</a:t>
            </a:r>
            <a:endParaRPr lang="en-GB" dirty="0"/>
          </a:p>
        </p:txBody>
      </p:sp>
      <p:sp>
        <p:nvSpPr>
          <p:cNvPr id="15" name="Rounded Rectangle 14"/>
          <p:cNvSpPr/>
          <p:nvPr/>
        </p:nvSpPr>
        <p:spPr>
          <a:xfrm>
            <a:off x="1800996" y="2348002"/>
            <a:ext cx="1045727" cy="3456384"/>
          </a:xfrm>
          <a:prstGeom prst="roundRect">
            <a:avLst/>
          </a:prstGeom>
          <a:solidFill>
            <a:srgbClr val="FFFF00">
              <a:alpha val="50000"/>
            </a:srgbClr>
          </a:solidFill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6092" y="4015262"/>
            <a:ext cx="2985001" cy="223296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208932" y="3645930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Error on a validation dataset 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4137995" y="339371"/>
            <a:ext cx="454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Intervals to switch piecewise linear model?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895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 animBg="1"/>
      <p:bldP spid="14" grpId="0" animBg="1"/>
      <p:bldP spid="15" grpId="0" animBg="1"/>
      <p:bldP spid="17" grpId="0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 conclude!</a:t>
            </a:r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Approach to robustly select the theoretical most abundant peak</a:t>
            </a:r>
            <a:endParaRPr lang="en-GB" dirty="0"/>
          </a:p>
          <a:p>
            <a:r>
              <a:rPr lang="en-GB" dirty="0" smtClean="0"/>
              <a:t>Very fast method to predict the monoisotopic mass based on the most abundant mass</a:t>
            </a:r>
          </a:p>
          <a:p>
            <a:r>
              <a:rPr lang="en-GB" dirty="0" smtClean="0"/>
              <a:t>Probabilities are associated with -1, 0, or +1 addition</a:t>
            </a:r>
          </a:p>
          <a:p>
            <a:r>
              <a:rPr lang="en-GB" dirty="0" smtClean="0"/>
              <a:t>Works equally good for the ten most common PTMs</a:t>
            </a:r>
          </a:p>
          <a:p>
            <a:r>
              <a:rPr lang="en-GB" dirty="0" smtClean="0"/>
              <a:t>Allows you to use the mass accuracy you initially paid for. </a:t>
            </a:r>
            <a:endParaRPr lang="en-GB" dirty="0"/>
          </a:p>
          <a:p>
            <a:r>
              <a:rPr lang="en-GB" dirty="0" smtClean="0"/>
              <a:t> Take home question is…..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299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bmw towed by a donke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0"/>
            <a:ext cx="10336392" cy="689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70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Acknowledgments</a:t>
            </a:r>
            <a:endParaRPr lang="en-GB" dirty="0"/>
          </a:p>
        </p:txBody>
      </p:sp>
      <p:pic>
        <p:nvPicPr>
          <p:cNvPr id="19" name="Afbeelding 1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620" y="1340768"/>
            <a:ext cx="2699792" cy="763548"/>
          </a:xfrm>
          <a:prstGeom prst="rect">
            <a:avLst/>
          </a:prstGeom>
        </p:spPr>
      </p:pic>
      <p:pic>
        <p:nvPicPr>
          <p:cNvPr id="15" name="Picture 10" descr="http://upload.wikimedia.org/wikipedia/en/thumb/3/31/POL_University_of_Warsaw_logo.svg/220px-POL_University_of_Warsaw_logo.svg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482" y="848348"/>
            <a:ext cx="1526042" cy="169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hthoek 12"/>
          <p:cNvSpPr/>
          <p:nvPr/>
        </p:nvSpPr>
        <p:spPr>
          <a:xfrm>
            <a:off x="4114302" y="3169143"/>
            <a:ext cx="1595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Anna Gambin</a:t>
            </a:r>
            <a:endParaRPr lang="en-GB" dirty="0"/>
          </a:p>
        </p:txBody>
      </p:sp>
      <p:sp>
        <p:nvSpPr>
          <p:cNvPr id="14" name="Rechthoek 13"/>
          <p:cNvSpPr/>
          <p:nvPr/>
        </p:nvSpPr>
        <p:spPr>
          <a:xfrm>
            <a:off x="4144753" y="2572017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Piotr Dittwald</a:t>
            </a:r>
            <a:endParaRPr lang="en-GB" dirty="0"/>
          </a:p>
        </p:txBody>
      </p:sp>
      <p:sp>
        <p:nvSpPr>
          <p:cNvPr id="16" name="Rechthoek 15"/>
          <p:cNvSpPr/>
          <p:nvPr/>
        </p:nvSpPr>
        <p:spPr>
          <a:xfrm>
            <a:off x="6660232" y="244608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Jef Hooyberghs</a:t>
            </a:r>
            <a:endParaRPr lang="en-GB" dirty="0"/>
          </a:p>
        </p:txBody>
      </p:sp>
      <p:sp>
        <p:nvSpPr>
          <p:cNvPr id="18" name="Rechthoek 17"/>
          <p:cNvSpPr/>
          <p:nvPr/>
        </p:nvSpPr>
        <p:spPr>
          <a:xfrm>
            <a:off x="827584" y="2756683"/>
            <a:ext cx="1928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Frederik Lermyte</a:t>
            </a:r>
            <a:endParaRPr lang="en-GB" dirty="0"/>
          </a:p>
        </p:txBody>
      </p:sp>
      <p:sp>
        <p:nvSpPr>
          <p:cNvPr id="20" name="Rechthoek 19"/>
          <p:cNvSpPr/>
          <p:nvPr/>
        </p:nvSpPr>
        <p:spPr>
          <a:xfrm>
            <a:off x="757051" y="3095724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Peter B. O’Connor</a:t>
            </a:r>
            <a:endParaRPr lang="en-GB" dirty="0"/>
          </a:p>
        </p:txBody>
      </p:sp>
      <p:sp>
        <p:nvSpPr>
          <p:cNvPr id="21" name="Rechthoek 20"/>
          <p:cNvSpPr/>
          <p:nvPr/>
        </p:nvSpPr>
        <p:spPr>
          <a:xfrm>
            <a:off x="4193858" y="4917875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Kris Laukens</a:t>
            </a:r>
            <a:endParaRPr lang="en-GB" dirty="0"/>
          </a:p>
        </p:txBody>
      </p:sp>
      <p:sp>
        <p:nvSpPr>
          <p:cNvPr id="22" name="Rechthoek 21"/>
          <p:cNvSpPr/>
          <p:nvPr/>
        </p:nvSpPr>
        <p:spPr>
          <a:xfrm>
            <a:off x="6808745" y="5091915"/>
            <a:ext cx="1505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Frank Sobott</a:t>
            </a:r>
            <a:endParaRPr lang="en-GB" dirty="0"/>
          </a:p>
        </p:txBody>
      </p:sp>
      <p:sp>
        <p:nvSpPr>
          <p:cNvPr id="23" name="Rechthoek 22"/>
          <p:cNvSpPr/>
          <p:nvPr/>
        </p:nvSpPr>
        <p:spPr>
          <a:xfrm>
            <a:off x="6660232" y="2104316"/>
            <a:ext cx="2018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Geert Baggerman</a:t>
            </a:r>
            <a:endParaRPr lang="en-GB" dirty="0"/>
          </a:p>
        </p:txBody>
      </p:sp>
      <p:sp>
        <p:nvSpPr>
          <p:cNvPr id="24" name="Rechthoek 23"/>
          <p:cNvSpPr/>
          <p:nvPr/>
        </p:nvSpPr>
        <p:spPr>
          <a:xfrm>
            <a:off x="899592" y="5657508"/>
            <a:ext cx="23263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Jürgen </a:t>
            </a:r>
            <a:r>
              <a:rPr lang="en-US" dirty="0" err="1" smtClean="0"/>
              <a:t>Claesen</a:t>
            </a:r>
            <a:endParaRPr lang="en-US" dirty="0" smtClean="0"/>
          </a:p>
          <a:p>
            <a:r>
              <a:rPr lang="en-US" dirty="0" smtClean="0"/>
              <a:t>Tomasz </a:t>
            </a:r>
            <a:r>
              <a:rPr lang="en-US" dirty="0" err="1" smtClean="0"/>
              <a:t>Burzykowski</a:t>
            </a:r>
            <a:endParaRPr lang="en-GB" dirty="0"/>
          </a:p>
        </p:txBody>
      </p:sp>
      <p:pic>
        <p:nvPicPr>
          <p:cNvPr id="2050" name="Picture 2" descr="Image result for logo uantwerpen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414" y="4262929"/>
            <a:ext cx="2076177" cy="61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result for university of warwick logo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81" y="879134"/>
            <a:ext cx="1294128" cy="184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niversity of Leeds crest.sv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276" y="3157185"/>
            <a:ext cx="1318140" cy="185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UHasselt logog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51" y="4205041"/>
            <a:ext cx="1978653" cy="142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hthoek 29"/>
          <p:cNvSpPr/>
          <p:nvPr/>
        </p:nvSpPr>
        <p:spPr>
          <a:xfrm>
            <a:off x="4142792" y="2870580"/>
            <a:ext cx="1505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Micha</a:t>
            </a:r>
            <a:r>
              <a:rPr lang="en-US" dirty="0"/>
              <a:t>ł</a:t>
            </a:r>
            <a:r>
              <a:rPr lang="en-US" dirty="0" smtClean="0"/>
              <a:t> Ciach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473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Mass Spectrometry (MS)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796136" y="4175322"/>
            <a:ext cx="100811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dirty="0" smtClean="0">
                <a:ln w="10541" cmpd="sng">
                  <a:solidFill>
                    <a:schemeClr val="tx1"/>
                  </a:solidFill>
                  <a:prstDash val="solid"/>
                </a:ln>
                <a:latin typeface="Candara" pitchFamily="34" charset="0"/>
              </a:rPr>
              <a:t>:  (m/z, ~ # )</a:t>
            </a:r>
            <a:endParaRPr lang="en-US" sz="1200" dirty="0">
              <a:ln w="10541" cmpd="sng">
                <a:solidFill>
                  <a:schemeClr val="tx1"/>
                </a:solidFill>
                <a:prstDash val="solid"/>
              </a:ln>
              <a:latin typeface="Candara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96136" y="4751386"/>
            <a:ext cx="100811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dirty="0" smtClean="0">
                <a:ln w="10541" cmpd="sng">
                  <a:solidFill>
                    <a:schemeClr val="tx1"/>
                  </a:solidFill>
                  <a:prstDash val="solid"/>
                </a:ln>
                <a:latin typeface="Candara" pitchFamily="34" charset="0"/>
              </a:rPr>
              <a:t>:  (m/z, ~ # )</a:t>
            </a:r>
            <a:endParaRPr lang="en-US" sz="1200" dirty="0">
              <a:ln w="10541" cmpd="sng">
                <a:solidFill>
                  <a:schemeClr val="tx1"/>
                </a:solidFill>
                <a:prstDash val="solid"/>
              </a:ln>
              <a:latin typeface="Candara" pitchFamily="34" charset="0"/>
            </a:endParaRPr>
          </a:p>
        </p:txBody>
      </p:sp>
      <p:pic>
        <p:nvPicPr>
          <p:cNvPr id="17" name="Picture 4" descr="http://www.medicalscale1.com/wp-content/uploads/2010/12/weighing-scale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2924521"/>
            <a:ext cx="2952750" cy="2952751"/>
          </a:xfrm>
          <a:prstGeom prst="rect">
            <a:avLst/>
          </a:prstGeom>
          <a:noFill/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1800" y="1412353"/>
            <a:ext cx="142875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36096" y="4149080"/>
            <a:ext cx="3524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08104" y="4751386"/>
            <a:ext cx="3238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99992" y="3932633"/>
            <a:ext cx="936104" cy="1524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7" name="Picture 7" descr="http://upload.wikimedia.org/wikipedia/en/7/7e/Mass_spectrum_coprostanol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004048" y="1268760"/>
            <a:ext cx="3774976" cy="2191722"/>
          </a:xfrm>
          <a:prstGeom prst="rect">
            <a:avLst/>
          </a:prstGeom>
          <a:noFill/>
        </p:spPr>
      </p:pic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422870" y="908720"/>
            <a:ext cx="2314600" cy="4525963"/>
          </a:xfrm>
        </p:spPr>
        <p:txBody>
          <a:bodyPr/>
          <a:lstStyle/>
          <a:p>
            <a:r>
              <a:rPr lang="en-US" dirty="0" smtClean="0"/>
              <a:t>A very expensive balance</a:t>
            </a:r>
          </a:p>
          <a:p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067944" y="1412776"/>
            <a:ext cx="432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-H</a:t>
            </a:r>
            <a:r>
              <a:rPr lang="en-US" sz="1200" baseline="30000" dirty="0" smtClean="0"/>
              <a:t>+</a:t>
            </a:r>
            <a:endParaRPr lang="en-US" baseline="30000" dirty="0"/>
          </a:p>
        </p:txBody>
      </p:sp>
      <p:sp>
        <p:nvSpPr>
          <p:cNvPr id="14" name="TextBox 13"/>
          <p:cNvSpPr txBox="1"/>
          <p:nvPr/>
        </p:nvSpPr>
        <p:spPr>
          <a:xfrm>
            <a:off x="4067944" y="1927865"/>
            <a:ext cx="432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-H</a:t>
            </a:r>
            <a:r>
              <a:rPr lang="en-US" sz="1200" baseline="30000" dirty="0" smtClean="0"/>
              <a:t>+</a:t>
            </a:r>
            <a:endParaRPr lang="en-US" baseline="30000" dirty="0"/>
          </a:p>
        </p:txBody>
      </p:sp>
      <p:sp>
        <p:nvSpPr>
          <p:cNvPr id="22" name="TextBox 21"/>
          <p:cNvSpPr txBox="1"/>
          <p:nvPr/>
        </p:nvSpPr>
        <p:spPr>
          <a:xfrm>
            <a:off x="4067944" y="2431921"/>
            <a:ext cx="432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-H</a:t>
            </a:r>
            <a:r>
              <a:rPr lang="en-US" sz="1200" baseline="30000" dirty="0" smtClean="0"/>
              <a:t>+</a:t>
            </a:r>
            <a:endParaRPr lang="en-US" baseline="30000" dirty="0"/>
          </a:p>
        </p:txBody>
      </p:sp>
      <p:sp>
        <p:nvSpPr>
          <p:cNvPr id="23" name="TextBox 22"/>
          <p:cNvSpPr txBox="1"/>
          <p:nvPr/>
        </p:nvSpPr>
        <p:spPr>
          <a:xfrm>
            <a:off x="3563888" y="1268760"/>
            <a:ext cx="432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-H</a:t>
            </a:r>
            <a:r>
              <a:rPr lang="en-US" sz="1200" baseline="30000" dirty="0" smtClean="0"/>
              <a:t>+</a:t>
            </a:r>
            <a:endParaRPr lang="en-US" baseline="30000" dirty="0"/>
          </a:p>
        </p:txBody>
      </p:sp>
      <p:sp>
        <p:nvSpPr>
          <p:cNvPr id="24" name="TextBox 23"/>
          <p:cNvSpPr txBox="1"/>
          <p:nvPr/>
        </p:nvSpPr>
        <p:spPr>
          <a:xfrm>
            <a:off x="3059832" y="1340768"/>
            <a:ext cx="432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-H</a:t>
            </a:r>
            <a:r>
              <a:rPr lang="en-US" sz="1200" baseline="30000" dirty="0" smtClean="0"/>
              <a:t>+</a:t>
            </a:r>
            <a:endParaRPr lang="en-US" baseline="30000" dirty="0"/>
          </a:p>
        </p:txBody>
      </p:sp>
      <p:sp>
        <p:nvSpPr>
          <p:cNvPr id="25" name="TextBox 24"/>
          <p:cNvSpPr txBox="1"/>
          <p:nvPr/>
        </p:nvSpPr>
        <p:spPr>
          <a:xfrm>
            <a:off x="2987824" y="2071881"/>
            <a:ext cx="432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-H</a:t>
            </a:r>
            <a:r>
              <a:rPr lang="en-US" sz="1200" baseline="30000" dirty="0" smtClean="0"/>
              <a:t>+</a:t>
            </a:r>
            <a:endParaRPr lang="en-US" baseline="30000" dirty="0"/>
          </a:p>
        </p:txBody>
      </p:sp>
      <p:sp>
        <p:nvSpPr>
          <p:cNvPr id="26" name="TextBox 25"/>
          <p:cNvSpPr txBox="1"/>
          <p:nvPr/>
        </p:nvSpPr>
        <p:spPr>
          <a:xfrm>
            <a:off x="3059832" y="2503929"/>
            <a:ext cx="432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-H</a:t>
            </a:r>
            <a:r>
              <a:rPr lang="en-US" sz="1200" baseline="30000" dirty="0" smtClean="0"/>
              <a:t>+</a:t>
            </a:r>
            <a:endParaRPr lang="en-US" baseline="30000" dirty="0"/>
          </a:p>
        </p:txBody>
      </p:sp>
      <p:sp>
        <p:nvSpPr>
          <p:cNvPr id="27" name="TextBox 26"/>
          <p:cNvSpPr txBox="1"/>
          <p:nvPr/>
        </p:nvSpPr>
        <p:spPr>
          <a:xfrm>
            <a:off x="3563888" y="2564904"/>
            <a:ext cx="432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-H</a:t>
            </a:r>
            <a:r>
              <a:rPr lang="en-US" sz="1200" baseline="30000" dirty="0" smtClean="0"/>
              <a:t>+</a:t>
            </a:r>
            <a:endParaRPr lang="en-US" baseline="30000" dirty="0"/>
          </a:p>
        </p:txBody>
      </p:sp>
      <p:sp>
        <p:nvSpPr>
          <p:cNvPr id="28" name="TextBox 27"/>
          <p:cNvSpPr txBox="1"/>
          <p:nvPr/>
        </p:nvSpPr>
        <p:spPr>
          <a:xfrm>
            <a:off x="3491880" y="1988840"/>
            <a:ext cx="432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-H</a:t>
            </a:r>
            <a:r>
              <a:rPr lang="en-US" sz="1200" baseline="30000" dirty="0" smtClean="0"/>
              <a:t>+</a:t>
            </a:r>
            <a:endParaRPr lang="en-US" baseline="30000" dirty="0"/>
          </a:p>
        </p:txBody>
      </p:sp>
      <p:cxnSp>
        <p:nvCxnSpPr>
          <p:cNvPr id="30" name="Straight Arrow Connector 29"/>
          <p:cNvCxnSpPr>
            <a:endCxn id="12" idx="0"/>
          </p:cNvCxnSpPr>
          <p:nvPr/>
        </p:nvCxnSpPr>
        <p:spPr bwMode="auto">
          <a:xfrm rot="5400000">
            <a:off x="4175956" y="1232756"/>
            <a:ext cx="288032" cy="72008"/>
          </a:xfrm>
          <a:prstGeom prst="straightConnector1">
            <a:avLst/>
          </a:prstGeom>
          <a:solidFill>
            <a:srgbClr val="34A3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4572000" y="908720"/>
            <a:ext cx="3096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Proton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0550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Isotopes</a:t>
            </a:r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2000" dirty="0"/>
              <a:t>In 1913 Thomson </a:t>
            </a:r>
            <a:r>
              <a:rPr lang="nl-BE" sz="2000" dirty="0" err="1"/>
              <a:t>discovered</a:t>
            </a:r>
            <a:r>
              <a:rPr lang="nl-BE" sz="2000" dirty="0"/>
              <a:t> </a:t>
            </a:r>
            <a:r>
              <a:rPr lang="nl-BE" sz="2000" dirty="0" err="1"/>
              <a:t>that</a:t>
            </a:r>
            <a:r>
              <a:rPr lang="nl-BE" sz="2000" dirty="0"/>
              <a:t> </a:t>
            </a:r>
            <a:r>
              <a:rPr lang="nl-BE" sz="2000" dirty="0" err="1"/>
              <a:t>some</a:t>
            </a:r>
            <a:r>
              <a:rPr lang="nl-BE" sz="2000" dirty="0"/>
              <a:t> </a:t>
            </a:r>
            <a:r>
              <a:rPr lang="en-US" sz="2000" dirty="0"/>
              <a:t>atoms had different atomic masses. (</a:t>
            </a:r>
            <a:r>
              <a:rPr lang="en-US" sz="2000" dirty="0" smtClean="0"/>
              <a:t>107</a:t>
            </a:r>
            <a:r>
              <a:rPr lang="en-US" sz="2000" baseline="30000" dirty="0" smtClean="0"/>
              <a:t>th</a:t>
            </a:r>
            <a:r>
              <a:rPr lang="en-US" sz="2000" dirty="0" smtClean="0"/>
              <a:t> </a:t>
            </a:r>
            <a:r>
              <a:rPr lang="en-US" sz="2000" dirty="0"/>
              <a:t>anniversary of mass spectrometry)</a:t>
            </a:r>
          </a:p>
          <a:p>
            <a:r>
              <a:rPr lang="en-US" sz="2000" dirty="0"/>
              <a:t>Elemental isotopes: variants of atoms with different number of neutrons</a:t>
            </a:r>
          </a:p>
          <a:p>
            <a:r>
              <a:rPr lang="en-US" sz="2000" dirty="0"/>
              <a:t>C, H, N, O, S are poly-isotopic elements which are incorporated in </a:t>
            </a:r>
            <a:r>
              <a:rPr lang="en-US" sz="2000" dirty="0" smtClean="0"/>
              <a:t>biomolecules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/>
              <a:t>Mass expressed in </a:t>
            </a:r>
            <a:r>
              <a:rPr lang="en-US" sz="2000" dirty="0" err="1"/>
              <a:t>dalton</a:t>
            </a:r>
            <a:r>
              <a:rPr lang="en-US" sz="2000" dirty="0"/>
              <a:t> (Da) = 1/12 of a </a:t>
            </a:r>
            <a:r>
              <a:rPr lang="en-US" sz="2000" baseline="30000" dirty="0"/>
              <a:t>12</a:t>
            </a:r>
            <a:r>
              <a:rPr lang="en-US" sz="2000" dirty="0"/>
              <a:t>C atom  (approx. 1 neutron)</a:t>
            </a:r>
          </a:p>
          <a:p>
            <a:endParaRPr lang="en-US" sz="2000" dirty="0"/>
          </a:p>
          <a:p>
            <a:endParaRPr lang="en-GB" sz="2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140968"/>
            <a:ext cx="8512332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895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img968832" descr="8ba65c3b-0d12-4489-be61-545ce15bec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524727"/>
            <a:ext cx="3632448" cy="27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Review of masses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vak 8"/>
              <p:cNvSpPr txBox="1"/>
              <p:nvPr/>
            </p:nvSpPr>
            <p:spPr>
              <a:xfrm>
                <a:off x="491225" y="3503083"/>
                <a:ext cx="5328591" cy="351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nl-BE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𝑀𝑜𝑛𝑜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nl-BE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sSub>
                        <m:sSubPr>
                          <m:ctrlPr>
                            <a:rPr lang="nl-BE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Pre>
                            <m:sPrePr>
                              <m:ctrlPr>
                                <a:rPr lang="nl-BE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  <m:e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sPre>
                        </m:sub>
                      </m:sSub>
                      <m:r>
                        <a:rPr lang="nl-BE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nl-BE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nl-BE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Pre>
                            <m:sPrePr>
                              <m:ctrlP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sPre>
                        </m:sub>
                      </m:sSub>
                      <m:r>
                        <a:rPr lang="nl-BE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nl-BE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nl-BE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Pre>
                            <m:sPrePr>
                              <m:ctrlP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sPre>
                        </m:sub>
                      </m:sSub>
                      <m:r>
                        <a:rPr lang="nl-BE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nl-BE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sSub>
                        <m:sSubPr>
                          <m:ctrlPr>
                            <a:rPr lang="nl-BE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Pre>
                            <m:sPrePr>
                              <m:ctrlP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  <m:e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sPre>
                        </m:sub>
                      </m:sSub>
                      <m:r>
                        <a:rPr lang="nl-BE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nl-BE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sSub>
                        <m:sSubPr>
                          <m:ctrlPr>
                            <a:rPr lang="nl-BE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Pre>
                            <m:sPrePr>
                              <m:ctrlP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nl-BE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32</m:t>
                              </m:r>
                            </m:sup>
                            <m:e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sPre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kstvak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25" y="3503083"/>
                <a:ext cx="5328591" cy="351315"/>
              </a:xfrm>
              <a:prstGeom prst="rect">
                <a:avLst/>
              </a:prstGeom>
              <a:blipFill>
                <a:blip r:embed="rId3"/>
                <a:stretch>
                  <a:fillRect b="-1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kstvak 11"/>
              <p:cNvSpPr txBox="1"/>
              <p:nvPr/>
            </p:nvSpPr>
            <p:spPr>
              <a:xfrm>
                <a:off x="6960068" y="524727"/>
                <a:ext cx="1336968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kstvak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68" y="524727"/>
                <a:ext cx="1336968" cy="298928"/>
              </a:xfrm>
              <a:prstGeom prst="rect">
                <a:avLst/>
              </a:prstGeom>
              <a:blipFill>
                <a:blip r:embed="rId4"/>
                <a:stretch>
                  <a:fillRect l="-3653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vak 12"/>
              <p:cNvSpPr txBox="1"/>
              <p:nvPr/>
            </p:nvSpPr>
            <p:spPr>
              <a:xfrm>
                <a:off x="555576" y="5112900"/>
                <a:ext cx="7904856" cy="2844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</m:e>
                      <m:sub>
                        <m:r>
                          <a:rPr lang="nl-BE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𝑀𝑜𝑛𝑜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nl-BE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mass</m:t>
                    </m:r>
                    <m:r>
                      <m:rPr>
                        <m:nor/>
                      </m:rPr>
                      <a:rPr lang="nl-BE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nl-BE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observed</m:t>
                    </m:r>
                    <m:r>
                      <m:rPr>
                        <m:nor/>
                      </m:rPr>
                      <a:rPr lang="nl-BE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nl-BE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in</m:t>
                    </m:r>
                    <m:r>
                      <m:rPr>
                        <m:nor/>
                      </m:rPr>
                      <a:rPr lang="nl-BE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nl-BE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nl-BE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nl-BE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spectrum</m:t>
                    </m:r>
                  </m:oMath>
                </a14:m>
                <a:r>
                  <a:rPr lang="en-GB" dirty="0" smtClean="0"/>
                  <a:t> of the lightest isotope + error margin</a:t>
                </a:r>
                <a:endParaRPr lang="en-GB" dirty="0"/>
              </a:p>
            </p:txBody>
          </p:sp>
        </mc:Choice>
        <mc:Fallback xmlns="">
          <p:sp>
            <p:nvSpPr>
              <p:cNvPr id="13" name="Tekstvak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76" y="5112900"/>
                <a:ext cx="7904856" cy="284437"/>
              </a:xfrm>
              <a:prstGeom prst="rect">
                <a:avLst/>
              </a:prstGeom>
              <a:blipFill>
                <a:blip r:embed="rId5"/>
                <a:stretch>
                  <a:fillRect l="-1002" t="-23913" b="-521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kstvak 13"/>
          <p:cNvSpPr txBox="1"/>
          <p:nvPr/>
        </p:nvSpPr>
        <p:spPr>
          <a:xfrm>
            <a:off x="271470" y="5615392"/>
            <a:ext cx="6776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 Constant of nature – based on elemental monoisotopic masses</a:t>
            </a:r>
          </a:p>
          <a:p>
            <a:r>
              <a:rPr lang="en-GB" dirty="0" smtClean="0"/>
              <a:t>- Often not observed in top-down proteomics experiments</a:t>
            </a:r>
            <a:endParaRPr lang="en-GB" dirty="0"/>
          </a:p>
        </p:txBody>
      </p:sp>
      <p:cxnSp>
        <p:nvCxnSpPr>
          <p:cNvPr id="6" name="Rechte verbindingslijn met pijl 5"/>
          <p:cNvCxnSpPr/>
          <p:nvPr/>
        </p:nvCxnSpPr>
        <p:spPr>
          <a:xfrm>
            <a:off x="5724128" y="1772816"/>
            <a:ext cx="0" cy="6489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kstvak 9"/>
          <p:cNvSpPr txBox="1"/>
          <p:nvPr/>
        </p:nvSpPr>
        <p:spPr>
          <a:xfrm>
            <a:off x="251520" y="1291331"/>
            <a:ext cx="2430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Monoisotopic Mass</a:t>
            </a:r>
          </a:p>
          <a:p>
            <a:r>
              <a:rPr lang="en-GB" sz="2000" dirty="0"/>
              <a:t>	</a:t>
            </a:r>
            <a:r>
              <a:rPr lang="en-GB" sz="2000" dirty="0" smtClean="0">
                <a:solidFill>
                  <a:srgbClr val="00B050"/>
                </a:solidFill>
              </a:rPr>
              <a:t>My </a:t>
            </a:r>
            <a:r>
              <a:rPr lang="en-GB" sz="2000" dirty="0" err="1" smtClean="0">
                <a:solidFill>
                  <a:srgbClr val="00B050"/>
                </a:solidFill>
              </a:rPr>
              <a:t>favorite</a:t>
            </a:r>
            <a:r>
              <a:rPr lang="en-GB" sz="2000" dirty="0" smtClean="0">
                <a:solidFill>
                  <a:srgbClr val="00B050"/>
                </a:solidFill>
              </a:rPr>
              <a:t>!</a:t>
            </a:r>
            <a:endParaRPr lang="en-GB" sz="2000" dirty="0">
              <a:solidFill>
                <a:srgbClr val="00B050"/>
              </a:solidFill>
            </a:endParaRPr>
          </a:p>
        </p:txBody>
      </p:sp>
      <p:sp>
        <p:nvSpPr>
          <p:cNvPr id="15" name="Tekstvak 14"/>
          <p:cNvSpPr txBox="1"/>
          <p:nvPr/>
        </p:nvSpPr>
        <p:spPr>
          <a:xfrm>
            <a:off x="-108520" y="4599316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Practical estimation</a:t>
            </a:r>
            <a:endParaRPr lang="en-GB" dirty="0"/>
          </a:p>
        </p:txBody>
      </p:sp>
      <p:sp>
        <p:nvSpPr>
          <p:cNvPr id="16" name="Tekstvak 15"/>
          <p:cNvSpPr txBox="1"/>
          <p:nvPr/>
        </p:nvSpPr>
        <p:spPr>
          <a:xfrm>
            <a:off x="-189804" y="2519458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Theoretical computation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213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Review of masses</a:t>
            </a:r>
            <a:endParaRPr lang="en-GB" dirty="0"/>
          </a:p>
        </p:txBody>
      </p:sp>
      <p:sp>
        <p:nvSpPr>
          <p:cNvPr id="7" name="Tekstvak 6"/>
          <p:cNvSpPr txBox="1"/>
          <p:nvPr/>
        </p:nvSpPr>
        <p:spPr>
          <a:xfrm>
            <a:off x="-108520" y="4599316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Practical estimation</a:t>
            </a:r>
            <a:endParaRPr lang="en-GB" dirty="0"/>
          </a:p>
        </p:txBody>
      </p:sp>
      <p:sp>
        <p:nvSpPr>
          <p:cNvPr id="8" name="Tekstvak 7"/>
          <p:cNvSpPr txBox="1"/>
          <p:nvPr/>
        </p:nvSpPr>
        <p:spPr>
          <a:xfrm>
            <a:off x="-189804" y="2519458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Theoretical computation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kstvak 9"/>
              <p:cNvSpPr txBox="1"/>
              <p:nvPr/>
            </p:nvSpPr>
            <p:spPr>
              <a:xfrm>
                <a:off x="-207005" y="2913726"/>
                <a:ext cx="9558010" cy="15686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nl-BE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𝐴𝑣𝑒𝑟𝑎𝑔𝑒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nl-BE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nl-BE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sPre>
                                <m:sPrePr>
                                  <m:ctrlPr>
                                    <a:rPr lang="nl-BE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p>
                                <m:e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sPre>
                            </m:sub>
                          </m:sSub>
                          <m:r>
                            <a:rPr lang="nl-BE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Pre>
                                <m:sPrePr>
                                  <m:ctrlPr>
                                    <a:rPr lang="nl-BE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p>
                                <m:e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sPre>
                            </m:sub>
                          </m:s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sPre>
                                <m:sPrePr>
                                  <m:ctrlPr>
                                    <a:rPr lang="nl-BE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  <m:e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sPre>
                            </m:sub>
                          </m:sSub>
                          <m:r>
                            <a:rPr lang="nl-BE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Pre>
                                <m:sPrePr>
                                  <m:ctrlPr>
                                    <a:rPr lang="nl-BE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  <m:e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sPre>
                            </m:sub>
                          </m:sSub>
                        </m:e>
                      </m:d>
                      <m:r>
                        <a:rPr lang="nl-BE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nl-BE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nl-BE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sPre>
                                <m:sPrePr>
                                  <m:ctrlPr>
                                    <a:rPr lang="nl-BE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  <m:e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sPre>
                            </m:sub>
                          </m:sSub>
                          <m:r>
                            <a:rPr lang="nl-BE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Pre>
                                <m:sPrePr>
                                  <m:ctrlPr>
                                    <a:rPr lang="nl-BE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  <m:e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sPre>
                            </m:sub>
                          </m:sSub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sPre>
                                <m:sPrePr>
                                  <m:ctrlPr>
                                    <a:rPr lang="nl-BE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nl-BE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  <m:e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sPre>
                            </m:sub>
                          </m:sSub>
                          <m:r>
                            <a:rPr lang="nl-BE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Pre>
                                <m:sPrePr>
                                  <m:ctrlPr>
                                    <a:rPr lang="nl-BE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nl-BE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  <m:e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sPre>
                            </m:sub>
                          </m:sSub>
                        </m:e>
                      </m:d>
                      <m:r>
                        <a:rPr lang="nl-BE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l-B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nl-BE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nl-BE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sPre>
                                <m:sPrePr>
                                  <m:ctrlPr>
                                    <a:rPr lang="nl-BE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  <m:e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sPre>
                            </m:sub>
                          </m:sSub>
                          <m:r>
                            <a:rPr lang="nl-BE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Pre>
                                <m:sPrePr>
                                  <m:ctrlPr>
                                    <a:rPr lang="nl-BE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  <m:e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sPre>
                            </m:sub>
                          </m:sSub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sPre>
                                <m:sPrePr>
                                  <m:ctrlPr>
                                    <a:rPr lang="nl-BE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  <m:e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sPre>
                            </m:sub>
                          </m:sSub>
                          <m:r>
                            <a:rPr lang="nl-BE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Pre>
                                <m:sPrePr>
                                  <m:ctrlPr>
                                    <a:rPr lang="nl-BE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  <m:e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sPre>
                            </m:sub>
                          </m:sSub>
                        </m:e>
                      </m:d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nl-BE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sPre>
                                <m:sPrePr>
                                  <m:ctrlPr>
                                    <a:rPr lang="nl-BE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  <m:e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</m:sPre>
                            </m:sub>
                          </m:sSub>
                          <m:r>
                            <a:rPr lang="nl-BE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Pre>
                                <m:sPrePr>
                                  <m:ctrlPr>
                                    <a:rPr lang="nl-BE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  <m:e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</m:sPre>
                            </m:sub>
                          </m:sSub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sPre>
                                <m:sPrePr>
                                  <m:ctrlPr>
                                    <a:rPr lang="nl-BE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p>
                                <m:e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</m:sPre>
                            </m:sub>
                          </m:sSub>
                          <m:r>
                            <a:rPr lang="nl-BE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Pre>
                                <m:sPrePr>
                                  <m:ctrlPr>
                                    <a:rPr lang="nl-BE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p>
                                <m:e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</m:sPre>
                            </m:sub>
                          </m:sSub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sPre>
                                <m:sPrePr>
                                  <m:ctrlPr>
                                    <a:rPr lang="nl-BE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sup>
                                <m:e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</m:sPre>
                            </m:sub>
                          </m:sSub>
                          <m:r>
                            <a:rPr lang="nl-BE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Pre>
                                <m:sPrePr>
                                  <m:ctrlPr>
                                    <a:rPr lang="nl-BE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sup>
                                <m:e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</m:sPre>
                            </m:sub>
                          </m:sSub>
                        </m:e>
                      </m:d>
                      <m:r>
                        <a:rPr lang="nl-BE" b="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nl-BE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sPre>
                                <m:sPrePr>
                                  <m:ctrlPr>
                                    <a:rPr lang="nl-BE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nl-BE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32</m:t>
                                  </m:r>
                                </m:sup>
                                <m:e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sPre>
                            </m:sub>
                          </m:sSub>
                          <m:r>
                            <a:rPr lang="nl-BE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Pre>
                                <m:sPrePr>
                                  <m:ctrlPr>
                                    <a:rPr lang="nl-BE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nl-BE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32</m:t>
                                  </m:r>
                                </m:sup>
                                <m:e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sPre>
                            </m:sub>
                          </m:sSub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sPre>
                                <m:sPrePr>
                                  <m:ctrlPr>
                                    <a:rPr lang="nl-BE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nl-BE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nl-BE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  <m:e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sPre>
                            </m:sub>
                          </m:sSub>
                          <m:r>
                            <a:rPr lang="nl-BE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Pre>
                                <m:sPrePr>
                                  <m:ctrlPr>
                                    <a:rPr lang="nl-BE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nl-BE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nl-BE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  <m:e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sPre>
                            </m:sub>
                          </m:sSub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sPre>
                                <m:sPrePr>
                                  <m:ctrlPr>
                                    <a:rPr lang="nl-BE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nl-BE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nl-BE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  <m:e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sPre>
                            </m:sub>
                          </m:sSub>
                          <m:r>
                            <a:rPr lang="nl-BE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Pre>
                                <m:sPrePr>
                                  <m:ctrlPr>
                                    <a:rPr lang="nl-BE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nl-BE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nl-BE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  <m:e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sPre>
                            </m:sub>
                          </m:s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sPre>
                                <m:sPrePr>
                                  <m:ctrlPr>
                                    <a:rPr lang="nl-BE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nl-BE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nl-BE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  <m:e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sPre>
                            </m:sub>
                          </m:sSub>
                          <m:r>
                            <a:rPr lang="nl-BE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Pre>
                                <m:sPrePr>
                                  <m:ctrlPr>
                                    <a:rPr lang="nl-BE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nl-BE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nl-BE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  <m:e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sPre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kstvak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7005" y="2913726"/>
                <a:ext cx="9558010" cy="15686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vak 10"/>
              <p:cNvSpPr txBox="1"/>
              <p:nvPr/>
            </p:nvSpPr>
            <p:spPr>
              <a:xfrm>
                <a:off x="539552" y="4968648"/>
                <a:ext cx="2758845" cy="4945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</m:e>
                      <m:sub>
                        <m:r>
                          <a:rPr lang="nl-BE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𝐴𝑣𝑒𝑟𝑎𝑔𝑒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nl-B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nl-BE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nl-BE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nl-BE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nl-BE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BE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nl-BE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nl-BE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 </m:t>
                            </m:r>
                            <m:sSub>
                              <m:sSubPr>
                                <m:ctrlPr>
                                  <a:rPr lang="nl-BE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BE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nl-BE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nl-BE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nl-BE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nl-BE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BE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nl-BE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lang="en-GB" dirty="0" smtClean="0"/>
                  <a:t> </a:t>
                </a:r>
                <a:endParaRPr lang="en-GB" dirty="0"/>
              </a:p>
            </p:txBody>
          </p:sp>
        </mc:Choice>
        <mc:Fallback xmlns="">
          <p:sp>
            <p:nvSpPr>
              <p:cNvPr id="11" name="Tekstvak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968648"/>
                <a:ext cx="2758845" cy="4945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kstvak 12"/>
          <p:cNvSpPr txBox="1"/>
          <p:nvPr/>
        </p:nvSpPr>
        <p:spPr>
          <a:xfrm>
            <a:off x="258854" y="5589240"/>
            <a:ext cx="8020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 Not a constant of nature – based on an estimate of the isotope abundances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- Spectral accuracy </a:t>
            </a:r>
            <a:r>
              <a:rPr lang="en-GB" dirty="0" smtClean="0"/>
              <a:t>influences the </a:t>
            </a:r>
            <a:r>
              <a:rPr lang="en-GB" dirty="0" smtClean="0">
                <a:solidFill>
                  <a:srgbClr val="FF0000"/>
                </a:solidFill>
              </a:rPr>
              <a:t>observed average mass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14" name="img968832" descr="8ba65c3b-0d12-4489-be61-545ce15bece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524727"/>
            <a:ext cx="3632448" cy="27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Rechte verbindingslijn met pijl 15"/>
          <p:cNvCxnSpPr/>
          <p:nvPr/>
        </p:nvCxnSpPr>
        <p:spPr>
          <a:xfrm>
            <a:off x="6660232" y="188640"/>
            <a:ext cx="0" cy="3422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kstvak 16"/>
          <p:cNvSpPr txBox="1"/>
          <p:nvPr/>
        </p:nvSpPr>
        <p:spPr>
          <a:xfrm>
            <a:off x="251520" y="1291331"/>
            <a:ext cx="3272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Average Mass</a:t>
            </a:r>
          </a:p>
          <a:p>
            <a:r>
              <a:rPr lang="en-GB" sz="2000" dirty="0"/>
              <a:t>	</a:t>
            </a:r>
            <a:r>
              <a:rPr lang="en-GB" sz="2000" dirty="0" smtClean="0">
                <a:solidFill>
                  <a:srgbClr val="FF0000"/>
                </a:solidFill>
              </a:rPr>
              <a:t>Accumulates error!</a:t>
            </a:r>
            <a:endParaRPr lang="en-GB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kstvak 17"/>
              <p:cNvSpPr txBox="1"/>
              <p:nvPr/>
            </p:nvSpPr>
            <p:spPr>
              <a:xfrm>
                <a:off x="6960068" y="524727"/>
                <a:ext cx="1336968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kstvak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68" y="524727"/>
                <a:ext cx="1336968" cy="298928"/>
              </a:xfrm>
              <a:prstGeom prst="rect">
                <a:avLst/>
              </a:prstGeom>
              <a:blipFill>
                <a:blip r:embed="rId6"/>
                <a:stretch>
                  <a:fillRect l="-3653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728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img968832" descr="8ba65c3b-0d12-4489-be61-545ce15bec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524727"/>
            <a:ext cx="3632448" cy="27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Review of masses</a:t>
            </a:r>
            <a:endParaRPr lang="en-GB" dirty="0"/>
          </a:p>
        </p:txBody>
      </p:sp>
      <p:sp>
        <p:nvSpPr>
          <p:cNvPr id="14" name="Tekstvak 13"/>
          <p:cNvSpPr txBox="1"/>
          <p:nvPr/>
        </p:nvSpPr>
        <p:spPr>
          <a:xfrm>
            <a:off x="271470" y="5615392"/>
            <a:ext cx="81099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- More robust towards </a:t>
            </a:r>
            <a:r>
              <a:rPr lang="en-GB" dirty="0" smtClean="0"/>
              <a:t>assumptions  – not a </a:t>
            </a:r>
            <a:r>
              <a:rPr lang="en-GB" dirty="0"/>
              <a:t>common practice in software </a:t>
            </a:r>
            <a:r>
              <a:rPr lang="en-GB" dirty="0" smtClean="0"/>
              <a:t>tools</a:t>
            </a:r>
            <a:endParaRPr lang="en-GB" dirty="0"/>
          </a:p>
          <a:p>
            <a:r>
              <a:rPr lang="en-GB" dirty="0"/>
              <a:t>- </a:t>
            </a:r>
            <a:r>
              <a:rPr lang="en-GB" dirty="0" smtClean="0"/>
              <a:t>Poor </a:t>
            </a:r>
            <a:r>
              <a:rPr lang="en-GB" dirty="0"/>
              <a:t>ion </a:t>
            </a:r>
            <a:r>
              <a:rPr lang="en-GB" dirty="0" smtClean="0"/>
              <a:t>statistics can select the </a:t>
            </a:r>
            <a:r>
              <a:rPr lang="en-GB" dirty="0"/>
              <a:t>wrong peak </a:t>
            </a:r>
            <a:r>
              <a:rPr lang="en-GB" dirty="0" smtClean="0"/>
              <a:t>as </a:t>
            </a:r>
            <a:r>
              <a:rPr lang="en-GB" dirty="0"/>
              <a:t>most abundant </a:t>
            </a:r>
          </a:p>
          <a:p>
            <a:endParaRPr lang="en-GB" dirty="0"/>
          </a:p>
        </p:txBody>
      </p:sp>
      <p:cxnSp>
        <p:nvCxnSpPr>
          <p:cNvPr id="6" name="Rechte verbindingslijn met pijl 5"/>
          <p:cNvCxnSpPr/>
          <p:nvPr/>
        </p:nvCxnSpPr>
        <p:spPr>
          <a:xfrm>
            <a:off x="6573476" y="252366"/>
            <a:ext cx="0" cy="2169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kstvak 9"/>
          <p:cNvSpPr txBox="1"/>
          <p:nvPr/>
        </p:nvSpPr>
        <p:spPr>
          <a:xfrm>
            <a:off x="251520" y="1291331"/>
            <a:ext cx="2591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Most abundant mass</a:t>
            </a:r>
          </a:p>
          <a:p>
            <a:r>
              <a:rPr lang="en-GB" sz="2000" dirty="0"/>
              <a:t>	</a:t>
            </a:r>
            <a:r>
              <a:rPr lang="en-GB" sz="2000" dirty="0" smtClean="0">
                <a:solidFill>
                  <a:srgbClr val="0070C0"/>
                </a:solidFill>
              </a:rPr>
              <a:t>A new hope?</a:t>
            </a:r>
            <a:endParaRPr lang="en-GB" sz="2000" dirty="0">
              <a:solidFill>
                <a:srgbClr val="0070C0"/>
              </a:solidFill>
            </a:endParaRPr>
          </a:p>
        </p:txBody>
      </p:sp>
      <p:sp>
        <p:nvSpPr>
          <p:cNvPr id="15" name="Tekstvak 14"/>
          <p:cNvSpPr txBox="1"/>
          <p:nvPr/>
        </p:nvSpPr>
        <p:spPr>
          <a:xfrm>
            <a:off x="-108520" y="4599316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Practical estimation</a:t>
            </a:r>
            <a:endParaRPr lang="en-GB" dirty="0"/>
          </a:p>
        </p:txBody>
      </p:sp>
      <p:sp>
        <p:nvSpPr>
          <p:cNvPr id="16" name="Tekstvak 15"/>
          <p:cNvSpPr txBox="1"/>
          <p:nvPr/>
        </p:nvSpPr>
        <p:spPr>
          <a:xfrm>
            <a:off x="-189804" y="2519458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Theoretical computation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vak 16"/>
              <p:cNvSpPr txBox="1"/>
              <p:nvPr/>
            </p:nvSpPr>
            <p:spPr>
              <a:xfrm>
                <a:off x="-265737" y="3443837"/>
                <a:ext cx="532859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nl-BE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𝑀𝑜𝑠𝑡𝐴𝑏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nor/>
                        </m:rPr>
                        <a:rPr lang="nl-BE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No</m:t>
                      </m:r>
                      <m:r>
                        <m:rPr>
                          <m:nor/>
                        </m:rPr>
                        <a:rPr lang="nl-BE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nl-BE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straightforward</m:t>
                      </m:r>
                      <m:r>
                        <m:rPr>
                          <m:nor/>
                        </m:rPr>
                        <a:rPr lang="nl-BE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nl-BE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equation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kstvak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5737" y="3443837"/>
                <a:ext cx="5328591" cy="276999"/>
              </a:xfrm>
              <a:prstGeom prst="rect">
                <a:avLst/>
              </a:prstGeom>
              <a:blipFill>
                <a:blip r:embed="rId4"/>
                <a:stretch>
                  <a:fillRect b="-3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kstvak 17"/>
              <p:cNvSpPr txBox="1"/>
              <p:nvPr/>
            </p:nvSpPr>
            <p:spPr>
              <a:xfrm>
                <a:off x="412469" y="5112900"/>
                <a:ext cx="7897199" cy="2844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</m:e>
                      <m:sub>
                        <m:r>
                          <a:rPr lang="nl-BE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𝑀𝑜𝑠𝑡𝐴𝑏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nl-BE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mass</m:t>
                    </m:r>
                    <m:r>
                      <m:rPr>
                        <m:nor/>
                      </m:rPr>
                      <a:rPr lang="nl-BE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nl-BE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observed</m:t>
                    </m:r>
                    <m:r>
                      <m:rPr>
                        <m:nor/>
                      </m:rPr>
                      <a:rPr lang="nl-BE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nl-BE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in</m:t>
                    </m:r>
                    <m:r>
                      <m:rPr>
                        <m:nor/>
                      </m:rPr>
                      <a:rPr lang="nl-BE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nl-BE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nl-BE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nl-BE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spectrum</m:t>
                    </m:r>
                  </m:oMath>
                </a14:m>
                <a:r>
                  <a:rPr lang="en-GB" dirty="0" smtClean="0"/>
                  <a:t> with best snr + error margin</a:t>
                </a:r>
                <a:endParaRPr lang="en-GB" dirty="0"/>
              </a:p>
            </p:txBody>
          </p:sp>
        </mc:Choice>
        <mc:Fallback xmlns="">
          <p:sp>
            <p:nvSpPr>
              <p:cNvPr id="18" name="Tekstvak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69" y="5112900"/>
                <a:ext cx="7897199" cy="284437"/>
              </a:xfrm>
              <a:prstGeom prst="rect">
                <a:avLst/>
              </a:prstGeom>
              <a:blipFill>
                <a:blip r:embed="rId5"/>
                <a:stretch>
                  <a:fillRect l="-1081" t="-23913" b="-521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hthoek 18"/>
          <p:cNvSpPr/>
          <p:nvPr/>
        </p:nvSpPr>
        <p:spPr>
          <a:xfrm>
            <a:off x="2874674" y="6381328"/>
            <a:ext cx="3689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Claesen et al.,</a:t>
            </a:r>
            <a:r>
              <a:rPr lang="en-US" i="1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 Anal</a:t>
            </a:r>
            <a:r>
              <a:rPr lang="en-US" i="1" dirty="0">
                <a:solidFill>
                  <a:srgbClr val="000000"/>
                </a:solidFill>
                <a:latin typeface="Helvetica" panose="020B0604020202020204" pitchFamily="34" charset="0"/>
              </a:rPr>
              <a:t>. Chem.</a:t>
            </a:r>
            <a:r>
              <a:rPr lang="en-US" dirty="0">
                <a:solidFill>
                  <a:srgbClr val="000000"/>
                </a:solidFill>
                <a:latin typeface="Helvetica" panose="020B0604020202020204" pitchFamily="34" charset="0"/>
              </a:rPr>
              <a:t>, </a:t>
            </a:r>
            <a:r>
              <a:rPr lang="en-US" b="1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2015</a:t>
            </a:r>
            <a:r>
              <a:rPr lang="en-US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.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kstvak 19"/>
              <p:cNvSpPr txBox="1"/>
              <p:nvPr/>
            </p:nvSpPr>
            <p:spPr>
              <a:xfrm>
                <a:off x="6960068" y="524727"/>
                <a:ext cx="1349600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kstvak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68" y="524727"/>
                <a:ext cx="1349600" cy="298928"/>
              </a:xfrm>
              <a:prstGeom prst="rect">
                <a:avLst/>
              </a:prstGeom>
              <a:blipFill>
                <a:blip r:embed="rId6"/>
                <a:stretch>
                  <a:fillRect l="-3620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hoek 3"/>
          <p:cNvSpPr/>
          <p:nvPr/>
        </p:nvSpPr>
        <p:spPr>
          <a:xfrm>
            <a:off x="271470" y="3391280"/>
            <a:ext cx="4372538" cy="39775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hthoek 20"/>
          <p:cNvSpPr/>
          <p:nvPr/>
        </p:nvSpPr>
        <p:spPr>
          <a:xfrm>
            <a:off x="347064" y="5928664"/>
            <a:ext cx="6613004" cy="30864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hoek 21"/>
          <p:cNvSpPr/>
          <p:nvPr/>
        </p:nvSpPr>
        <p:spPr>
          <a:xfrm>
            <a:off x="3979641" y="5542624"/>
            <a:ext cx="4372538" cy="39775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28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4" grpId="0" animBg="1"/>
      <p:bldP spid="21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questions that we want to address: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 smtClean="0"/>
              <a:t>Can we compute exact </a:t>
            </a:r>
            <a:r>
              <a:rPr lang="en-GB" dirty="0" err="1" smtClean="0"/>
              <a:t>center</a:t>
            </a:r>
            <a:r>
              <a:rPr lang="en-GB" dirty="0" smtClean="0"/>
              <a:t>-masses of the most abundant peak?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Can we find a relation between the mass of the most abundant peak and the monoisotopic mass to make this concept interoperable with other bioinformatics tools?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Can we robustly identify the most abundant peak given spectral inaccuracies on the peak heights?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334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397</TotalTime>
  <Words>1075</Words>
  <Application>Microsoft Office PowerPoint</Application>
  <PresentationFormat>On-screen Show (4:3)</PresentationFormat>
  <Paragraphs>252</Paragraphs>
  <Slides>33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6" baseType="lpstr">
      <vt:lpstr>ＭＳ Ｐゴシック</vt:lpstr>
      <vt:lpstr>Arial</vt:lpstr>
      <vt:lpstr>Calibri</vt:lpstr>
      <vt:lpstr>Cambria Math</vt:lpstr>
      <vt:lpstr>Candara</vt:lpstr>
      <vt:lpstr>Courier New</vt:lpstr>
      <vt:lpstr>Helvetica</vt:lpstr>
      <vt:lpstr>Lato Black</vt:lpstr>
      <vt:lpstr>Times New Roman</vt:lpstr>
      <vt:lpstr>Trebuchet MS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Mass Spectrometry (MS)</vt:lpstr>
      <vt:lpstr>Isotopes</vt:lpstr>
      <vt:lpstr>Review of masses</vt:lpstr>
      <vt:lpstr>Review of masses</vt:lpstr>
      <vt:lpstr>Review of masses</vt:lpstr>
      <vt:lpstr>The questions that we want to address:</vt:lpstr>
      <vt:lpstr>Can we predict the monoisotopic mass based on the most abundant mass?</vt:lpstr>
      <vt:lpstr>Can we predict the monoisotopic mass based on the most abundant mass?</vt:lpstr>
      <vt:lpstr>Can we predict the monoisotopic mass based on the most abundant mass?</vt:lpstr>
      <vt:lpstr>Can we predict the monoisotopic mass based on the most abundant mass?</vt:lpstr>
      <vt:lpstr>Can we predict the monoisotopic mass based on the most abundant mass?</vt:lpstr>
      <vt:lpstr>Does MIND work?</vt:lpstr>
      <vt:lpstr>Does MIND work?</vt:lpstr>
      <vt:lpstr>Does MIND work?</vt:lpstr>
      <vt:lpstr>Does MIND work?</vt:lpstr>
      <vt:lpstr>Does MIND work?</vt:lpstr>
      <vt:lpstr>Does MIND work?</vt:lpstr>
      <vt:lpstr>How should we select the most abundant peak?</vt:lpstr>
      <vt:lpstr>How should we select the most abundant peak?</vt:lpstr>
      <vt:lpstr>How should we select the most abundant peak?</vt:lpstr>
      <vt:lpstr>Can MIND handle PTMs?</vt:lpstr>
      <vt:lpstr>PowerPoint Presentation</vt:lpstr>
      <vt:lpstr>MIND4DNA</vt:lpstr>
      <vt:lpstr>MIND4DNA</vt:lpstr>
      <vt:lpstr>PowerPoint Presentation</vt:lpstr>
      <vt:lpstr>MIND4DNA</vt:lpstr>
      <vt:lpstr>MIND4DNA</vt:lpstr>
      <vt:lpstr>To conclude!</vt:lpstr>
      <vt:lpstr>PowerPoint Presentation</vt:lpstr>
      <vt:lpstr>Acknowledgments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lambr</dc:creator>
  <cp:lastModifiedBy>VALKENBORG Dirk</cp:lastModifiedBy>
  <cp:revision>183</cp:revision>
  <cp:lastPrinted>2016-12-19T08:56:06Z</cp:lastPrinted>
  <dcterms:created xsi:type="dcterms:W3CDTF">2009-12-01T15:52:26Z</dcterms:created>
  <dcterms:modified xsi:type="dcterms:W3CDTF">2024-01-04T16:55:16Z</dcterms:modified>
</cp:coreProperties>
</file>